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9667" autoAdjust="0"/>
  </p:normalViewPr>
  <p:slideViewPr>
    <p:cSldViewPr>
      <p:cViewPr>
        <p:scale>
          <a:sx n="72" d="100"/>
          <a:sy n="72" d="100"/>
        </p:scale>
        <p:origin x="-75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7608543-EEE9-4311-A4E5-DCDB569BB0C9}" type="datetimeFigureOut">
              <a:rPr lang="cs-CZ" smtClean="0"/>
              <a:pPr/>
              <a:t>25.11.2010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5BD384-B79C-496C-8909-F597386B1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Trénink – termín tréninku se</a:t>
            </a:r>
            <a:r>
              <a:rPr lang="cs-CZ" baseline="0" dirty="0" smtClean="0"/>
              <a:t> používá v různých významech, a to nejen ve sféře sportu. Označuje se tím </a:t>
            </a:r>
            <a:r>
              <a:rPr lang="cs-CZ" b="1" baseline="0" dirty="0" smtClean="0"/>
              <a:t>zpravidla osvojování a zdokonalování určité činnosti, rozvoj schopnosti</a:t>
            </a:r>
            <a:endParaRPr lang="cs-CZ" b="1" dirty="0" smtClean="0"/>
          </a:p>
          <a:p>
            <a:r>
              <a:rPr lang="cs-CZ" dirty="0" smtClean="0"/>
              <a:t>Sportovní trénink</a:t>
            </a:r>
            <a:r>
              <a:rPr lang="cs-CZ" baseline="0" dirty="0" smtClean="0"/>
              <a:t> je chápán jako organizovaný proces, při kterém si sportovec osvojuje a zdokonaluje určité dovednosti a rozvíjí své schopnosti.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Zotavovací trénink –</a:t>
            </a:r>
            <a:r>
              <a:rPr lang="cs-CZ" b="1" baseline="0" dirty="0" smtClean="0"/>
              <a:t> </a:t>
            </a:r>
            <a:r>
              <a:rPr lang="cs-CZ" b="0" baseline="0" dirty="0" smtClean="0"/>
              <a:t>okolo 130 tepů, dochází zde k zapojení pomalých vláken.  Ta díky své lepší oxidativní schopnosti využívají pro vlastní činnost nejen laktát v nic </a:t>
            </a:r>
            <a:r>
              <a:rPr lang="cs-CZ" b="0" baseline="0" dirty="0" err="1" smtClean="0"/>
              <a:t>zvniklý</a:t>
            </a:r>
            <a:r>
              <a:rPr lang="cs-CZ" b="0" baseline="0" dirty="0" smtClean="0"/>
              <a:t>, ale jsou schopna </a:t>
            </a:r>
            <a:r>
              <a:rPr lang="cs-CZ" b="0" baseline="0" dirty="0" err="1" smtClean="0"/>
              <a:t>utilizvat</a:t>
            </a:r>
            <a:r>
              <a:rPr lang="cs-CZ" b="0" baseline="0" dirty="0" smtClean="0"/>
              <a:t> i laktát z rychlých vláken, čímž napomáhají jejich rychlejšímu odbourávání z krve a svalů a tím sekundárně k rychlejšímu zotavení. </a:t>
            </a:r>
          </a:p>
          <a:p>
            <a:pPr>
              <a:buFontTx/>
              <a:buChar char="-"/>
            </a:pPr>
            <a:endParaRPr lang="cs-CZ" sz="1300" dirty="0" smtClean="0"/>
          </a:p>
          <a:p>
            <a:pPr>
              <a:buNone/>
            </a:pPr>
            <a:r>
              <a:rPr lang="cs-CZ" sz="1300" b="1" dirty="0" smtClean="0">
                <a:solidFill>
                  <a:srgbClr val="0070C0"/>
                </a:solidFill>
              </a:rPr>
              <a:t>Aplikace na </a:t>
            </a:r>
            <a:r>
              <a:rPr lang="cs-CZ" sz="1300" b="1" dirty="0" err="1" smtClean="0">
                <a:solidFill>
                  <a:srgbClr val="0070C0"/>
                </a:solidFill>
              </a:rPr>
              <a:t>Taekwon</a:t>
            </a:r>
            <a:r>
              <a:rPr lang="cs-CZ" sz="1300" b="1" dirty="0" smtClean="0">
                <a:solidFill>
                  <a:srgbClr val="0070C0"/>
                </a:solidFill>
              </a:rPr>
              <a:t>-Do</a:t>
            </a:r>
          </a:p>
          <a:p>
            <a:pPr>
              <a:buNone/>
            </a:pPr>
            <a:r>
              <a:rPr lang="cs-CZ" sz="1300" dirty="0" smtClean="0"/>
              <a:t>ATP – CP zóna – zapojujeme při rychlých výměnách v </a:t>
            </a:r>
            <a:r>
              <a:rPr lang="cs-CZ" sz="1300" dirty="0" err="1" smtClean="0"/>
              <a:t>masogi</a:t>
            </a:r>
            <a:r>
              <a:rPr lang="cs-CZ" sz="1300" dirty="0" smtClean="0"/>
              <a:t>,..</a:t>
            </a:r>
          </a:p>
          <a:p>
            <a:pPr>
              <a:buNone/>
            </a:pPr>
            <a:r>
              <a:rPr lang="cs-CZ" sz="1300" dirty="0" smtClean="0"/>
              <a:t>LA zóna – pro udržení vysokého tempa např. boj na jednu techniku</a:t>
            </a:r>
          </a:p>
          <a:p>
            <a:r>
              <a:rPr lang="cs-CZ" b="0" dirty="0" smtClean="0"/>
              <a:t>LA-O2,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O2</a:t>
            </a:r>
            <a:r>
              <a:rPr lang="cs-CZ" b="0" baseline="0" dirty="0" smtClean="0"/>
              <a:t> zóna – vydržet po celou dobu </a:t>
            </a:r>
            <a:r>
              <a:rPr lang="cs-CZ" b="0" baseline="0" dirty="0" err="1" smtClean="0"/>
              <a:t>matsogi</a:t>
            </a:r>
            <a:r>
              <a:rPr lang="cs-CZ" b="0" baseline="0" dirty="0" smtClean="0"/>
              <a:t>/sestav, bez výrazné ztráty sil. 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Zatížení/Zotavení</a:t>
            </a:r>
            <a:r>
              <a:rPr lang="cs-CZ" baseline="0" dirty="0" smtClean="0"/>
              <a:t> – růst výkonnosti sportovce je označován jako proces adaptace. Díky tomu, chápeme ve sportovním tréninku zatížení jako adaptační podnět.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tréninkové praxi se často stane, že jedno zatížení plní ve své podstatě</a:t>
            </a:r>
            <a:r>
              <a:rPr lang="cs-CZ" baseline="0" dirty="0" smtClean="0"/>
              <a:t> různé úkoly v procesu adaptace. Je to dáno tím, že ve sportovním tréninku dochází kromě procesu rozvoje výkonnosti k její stabilizaci a k plánovanému snížení. Kdyby trenér zařazoval do </a:t>
            </a:r>
            <a:r>
              <a:rPr lang="cs-CZ" baseline="0" dirty="0" err="1" smtClean="0"/>
              <a:t>tréniku</a:t>
            </a:r>
            <a:r>
              <a:rPr lang="cs-CZ" baseline="0" dirty="0" smtClean="0"/>
              <a:t> pouze zatížení pro rozvoj, došlo by u sportovce během dlouhodobého tréninku k nežádoucím procesům.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Zotavení – každá</a:t>
            </a:r>
            <a:r>
              <a:rPr lang="cs-CZ" baseline="0" dirty="0" smtClean="0"/>
              <a:t> změna v organismu vyvolá reakci, která zanechá adaptační stopy, jejichž sumací a kumulací se uskutečňuje postupná dlouhodobá morfologická a funkční přestavba organismu.  </a:t>
            </a:r>
          </a:p>
          <a:p>
            <a:endParaRPr lang="cs-CZ" baseline="0" dirty="0" smtClean="0"/>
          </a:p>
          <a:p>
            <a:r>
              <a:rPr lang="cs-CZ" baseline="0" dirty="0" smtClean="0"/>
              <a:t>Aktivní regenerace: zlepšování účinnosti zotavných procesů umožňuje zvýšit objem zatížení až o 15 – 30 % a současně </a:t>
            </a:r>
            <a:r>
              <a:rPr lang="cs-CZ" baseline="0" dirty="0" err="1" smtClean="0"/>
              <a:t>zvkalitnit</a:t>
            </a:r>
            <a:r>
              <a:rPr lang="cs-CZ" baseline="0" dirty="0" smtClean="0"/>
              <a:t> a urychlit růst sportovní výkonnosti. Prostředky, které to umožňují nazýváme regenerace, která může být aktivní anebo pasivní (</a:t>
            </a:r>
            <a:r>
              <a:rPr lang="cs-CZ" baseline="0" dirty="0" err="1" smtClean="0"/>
              <a:t>např.spánek</a:t>
            </a:r>
            <a:r>
              <a:rPr lang="cs-CZ" baseline="0" dirty="0" smtClean="0"/>
              <a:t>). Aktivní : biologické prostředky /životní styl sportovce, charakter </a:t>
            </a:r>
            <a:r>
              <a:rPr lang="cs-CZ" baseline="0" dirty="0" err="1" smtClean="0"/>
              <a:t>tr</a:t>
            </a:r>
            <a:r>
              <a:rPr lang="cs-CZ" baseline="0" dirty="0" smtClean="0"/>
              <a:t>. Zatížení apod./, biologické lékařské /výživa, masáže, atd./, psychologické /pohovory a besedy, autoregulační cvičení/</a:t>
            </a:r>
          </a:p>
          <a:p>
            <a:r>
              <a:rPr lang="cs-CZ" baseline="0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Prahové zatížení</a:t>
            </a:r>
            <a:r>
              <a:rPr lang="cs-CZ" dirty="0" smtClean="0"/>
              <a:t> – je</a:t>
            </a:r>
            <a:r>
              <a:rPr lang="cs-CZ" baseline="0" dirty="0" smtClean="0"/>
              <a:t> takové zatížení které je schopno vyvolat v organismu změny. Jiné zatížení tyto změny vyvolat není schopno. Obvykle je tato úroveň udávaná na úrovn</a:t>
            </a:r>
            <a:r>
              <a:rPr lang="cs-CZ" b="1" baseline="0" dirty="0" smtClean="0"/>
              <a:t>i 30 – 50% maximálního zatížení.</a:t>
            </a:r>
          </a:p>
          <a:p>
            <a:r>
              <a:rPr lang="cs-CZ" b="1" baseline="0" dirty="0" smtClean="0"/>
              <a:t>Zatěžování se v dlouhodobém tréninku projevuje vlnovitě – střídání vyššího a nižšího zatížení. (rozlišujeme vlny velké (roční cyklus), střední (</a:t>
            </a:r>
            <a:r>
              <a:rPr lang="cs-CZ" b="1" baseline="0" dirty="0" err="1" smtClean="0"/>
              <a:t>mezocyklus</a:t>
            </a:r>
            <a:r>
              <a:rPr lang="cs-CZ" b="1" baseline="0" dirty="0" smtClean="0"/>
              <a:t>) a malé (mikrocyklus).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Bohužel veškeré uvedené údaje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superkompenzace</a:t>
            </a:r>
            <a:r>
              <a:rPr lang="cs-CZ" baseline="0" dirty="0" smtClean="0"/>
              <a:t> jsou pouze orientační – protože se naráží na nepoužitelnost laboratorních metod v tréninkové praxi.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Kontrakce</a:t>
            </a:r>
            <a:r>
              <a:rPr lang="cs-CZ" baseline="0" dirty="0" smtClean="0"/>
              <a:t> = stah svalu</a:t>
            </a:r>
          </a:p>
          <a:p>
            <a:r>
              <a:rPr lang="cs-CZ" baseline="0" dirty="0" smtClean="0"/>
              <a:t>IZOTONICKÉ – lze dělit podle typu pohybu svalu na: (koncentrické – sval se zkracuje, napětí se nemění, Excentrické – brzdivé (sval se násilím protahuje)</a:t>
            </a:r>
          </a:p>
          <a:p>
            <a:r>
              <a:rPr lang="cs-CZ" baseline="0" dirty="0" smtClean="0"/>
              <a:t>Statická síla (izometrická kontrakce)</a:t>
            </a:r>
          </a:p>
          <a:p>
            <a:r>
              <a:rPr lang="cs-CZ" baseline="0" dirty="0" smtClean="0"/>
              <a:t>Dynamická (izotonická kontrakce)</a:t>
            </a:r>
          </a:p>
          <a:p>
            <a:r>
              <a:rPr lang="cs-CZ" baseline="0" dirty="0" smtClean="0"/>
              <a:t>MAX.SÍLA – je základ pro </a:t>
            </a:r>
            <a:r>
              <a:rPr lang="cs-CZ" baseline="0" dirty="0" err="1" smtClean="0"/>
              <a:t>osttní</a:t>
            </a:r>
            <a:r>
              <a:rPr lang="cs-CZ" baseline="0" dirty="0" smtClean="0"/>
              <a:t> silové schopnosti (výbušnou, rychlou a vytrvalostní)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Opakovací maximum OM – je to maximální počet</a:t>
            </a:r>
            <a:r>
              <a:rPr lang="cs-CZ" baseline="0" dirty="0" smtClean="0"/>
              <a:t> opakování, který jsme schopni s daným břemenem provést bez cizí dopomoci – tj. OM = 1 opakování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300" b="1" dirty="0" smtClean="0"/>
              <a:t>Pyramidovým stupňováním  odporu </a:t>
            </a:r>
            <a:r>
              <a:rPr lang="cs-CZ" sz="1300" dirty="0" smtClean="0"/>
              <a:t>(8 – 10 – 12 – 10 – 8) opakování s přiměřeným zatížením. Tato organizace je vhodná proto, že v e svalech dojde ke zlepšení koordinace jak mezi jednotlivými vlákny, tak mezi svalovými skupinami.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</a:t>
            </a:r>
            <a:r>
              <a:rPr lang="cs-CZ" baseline="0" dirty="0" smtClean="0"/>
              <a:t> Pohybové schopnosti – jsou to v podstatě přirozené předpoklady k pohybu, které se nedají získat, nýbrž pouze do určité míry rozvíjet. Jsou relativně stále v čase, a jejich rozvoj vyžaduje </a:t>
            </a:r>
            <a:r>
              <a:rPr lang="cs-CZ" baseline="0" dirty="0" err="1" smtClean="0"/>
              <a:t>douhodobé</a:t>
            </a:r>
            <a:r>
              <a:rPr lang="cs-CZ" baseline="0" dirty="0" smtClean="0"/>
              <a:t> tréninkové působení.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r>
              <a:rPr lang="cs-CZ" sz="1300" b="1" dirty="0" smtClean="0"/>
              <a:t>Metoda </a:t>
            </a:r>
            <a:r>
              <a:rPr lang="cs-CZ" sz="1300" b="1" dirty="0" err="1" smtClean="0"/>
              <a:t>plyometrická</a:t>
            </a:r>
            <a:r>
              <a:rPr lang="cs-CZ" sz="1300" b="1" dirty="0" smtClean="0"/>
              <a:t> (rázová)</a:t>
            </a:r>
            <a:endParaRPr lang="cs-CZ" sz="1300" dirty="0" smtClean="0"/>
          </a:p>
          <a:p>
            <a:pPr>
              <a:buNone/>
            </a:pPr>
            <a:r>
              <a:rPr lang="cs-CZ" dirty="0" smtClean="0"/>
              <a:t>- Při stavbě</a:t>
            </a:r>
            <a:r>
              <a:rPr lang="cs-CZ" baseline="0" dirty="0" smtClean="0"/>
              <a:t> zatížení je výhodou užíváno střídání výšky seskoku a výskoku.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r>
              <a:rPr lang="cs-CZ" dirty="0" smtClean="0"/>
              <a:t>Aerobní silový trénink – tabulka viz. Str. 227</a:t>
            </a:r>
          </a:p>
          <a:p>
            <a:pPr defTabSz="990478">
              <a:defRPr/>
            </a:pPr>
            <a:r>
              <a:rPr lang="cs-CZ" sz="1300" dirty="0" smtClean="0"/>
              <a:t>Aerobně silový trénink  - anaerobní laktátový trénink není vhodné zařazovat do kondičního tréninku v hlavním období. Je to z důvodu vysoké aktivace LA systému. </a:t>
            </a:r>
          </a:p>
          <a:p>
            <a:pPr defTabSz="990478">
              <a:defRPr/>
            </a:pPr>
            <a:r>
              <a:rPr lang="cs-CZ" sz="1300" dirty="0" smtClean="0"/>
              <a:t>- První změny jsou viditelné při silovém tréninku 4x týdne kolem 1 měsíce.  Základní, na co se při silovém tréninku zaměřujeme, je rozvoj maximální a </a:t>
            </a:r>
            <a:r>
              <a:rPr lang="cs-CZ" sz="1300" dirty="0" err="1" smtClean="0"/>
              <a:t>vytvalostní</a:t>
            </a:r>
            <a:r>
              <a:rPr lang="cs-CZ" sz="1300" dirty="0" smtClean="0"/>
              <a:t> síly. A to především velkých </a:t>
            </a:r>
            <a:r>
              <a:rPr lang="cs-CZ" sz="1300" dirty="0" err="1" smtClean="0"/>
              <a:t>svalovýc</a:t>
            </a:r>
            <a:r>
              <a:rPr lang="cs-CZ" sz="1300" dirty="0" smtClean="0"/>
              <a:t> oblastí. Cílem je vytvořit </a:t>
            </a:r>
            <a:r>
              <a:rPr lang="cs-CZ" sz="1300" dirty="0" err="1" smtClean="0"/>
              <a:t>silov</a:t>
            </a:r>
            <a:r>
              <a:rPr lang="cs-CZ" sz="1300" dirty="0" smtClean="0"/>
              <a:t> základy. Pak by měla následovat další etapa zaměřená na ty oblasti které jsou nejvíce zatěžované (např. nohy)-rychlá a výbušná síla. V poslední etapě je zařazovaný silový trénink pro rozvoj těch oblastí a v takové podobě jak je využíváme.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1300" dirty="0" smtClean="0"/>
              <a:t>Jedná se o maximální výkon, který nesmí být omezen únavou</a:t>
            </a:r>
          </a:p>
          <a:p>
            <a:pPr>
              <a:buFontTx/>
              <a:buChar char="-"/>
            </a:pPr>
            <a:r>
              <a:rPr lang="cs-CZ" sz="1300" dirty="0" smtClean="0"/>
              <a:t>Rychlostní schopnosti jsou z velké míry geneticky podmíněné. Udává se že podíl dědičnosti je až 70 – 80%</a:t>
            </a:r>
          </a:p>
          <a:p>
            <a:pPr>
              <a:buFontTx/>
              <a:buChar char="-"/>
            </a:pPr>
            <a:endParaRPr lang="cs-CZ" sz="1300" dirty="0" smtClean="0"/>
          </a:p>
          <a:p>
            <a:pPr>
              <a:buFontTx/>
              <a:buChar char="-"/>
            </a:pPr>
            <a:r>
              <a:rPr lang="cs-CZ" sz="1300" dirty="0" smtClean="0"/>
              <a:t>Rychlost reakce: dělíme na jednoduchá (jeden pohyb jedna odpověď), složitá ´(jeden podnět více odpovědí, více podnětů více odpovědí)</a:t>
            </a:r>
          </a:p>
          <a:p>
            <a:pPr>
              <a:buFontTx/>
              <a:buNone/>
            </a:pPr>
            <a:endParaRPr lang="cs-CZ" sz="1300" dirty="0" smtClean="0"/>
          </a:p>
          <a:p>
            <a:pPr defTabSz="990478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r>
              <a:rPr lang="cs-CZ" dirty="0" smtClean="0"/>
              <a:t>Rychlost acyklická je podobná projevům explozivní</a:t>
            </a:r>
            <a:r>
              <a:rPr lang="cs-CZ" baseline="0" dirty="0" smtClean="0"/>
              <a:t> síly (ze silového tréninku)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r>
              <a:rPr lang="cs-CZ" b="1" dirty="0" smtClean="0"/>
              <a:t>Doba zatížení </a:t>
            </a:r>
            <a:r>
              <a:rPr lang="cs-CZ" dirty="0" smtClean="0"/>
              <a:t>– pokud</a:t>
            </a:r>
            <a:r>
              <a:rPr lang="cs-CZ" baseline="0" dirty="0" smtClean="0"/>
              <a:t> by byla delší dochází v důsledku únavy již k výraznější aktivaci dalších zón. </a:t>
            </a:r>
          </a:p>
          <a:p>
            <a:pPr defTabSz="990478">
              <a:defRPr/>
            </a:pPr>
            <a:r>
              <a:rPr lang="cs-CZ" b="1" baseline="0" dirty="0" smtClean="0"/>
              <a:t>Odpočinek:</a:t>
            </a:r>
            <a:r>
              <a:rPr lang="cs-CZ" baseline="0" dirty="0" smtClean="0"/>
              <a:t> - aktivní – aby došlo k rychlejší obnově energie a k udržení nervosvalového systému. </a:t>
            </a:r>
          </a:p>
          <a:p>
            <a:pPr defTabSz="990478">
              <a:defRPr/>
            </a:pPr>
            <a:r>
              <a:rPr lang="cs-CZ" b="1" baseline="0" dirty="0" smtClean="0"/>
              <a:t>Rychlostní bariéra:</a:t>
            </a:r>
            <a:r>
              <a:rPr lang="cs-CZ" b="0" baseline="0" dirty="0" smtClean="0"/>
              <a:t> občas dochází k vytvoření rychlostního stropu – tj. rychlostní bariéra. Odstranění je možné 2 způsoby: rozbití – ulehčení (např. běh z kopce), vyhasnutí – určitou dobu nezařazujeme rozvoj rychlostních schopností.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90478">
              <a:defRPr/>
            </a:pPr>
            <a:r>
              <a:rPr lang="cs-CZ" b="1" dirty="0" smtClean="0"/>
              <a:t>Dlouhodobá a střednědobá – aerobní vytrvalost – </a:t>
            </a:r>
            <a:r>
              <a:rPr lang="cs-CZ" b="0" i="0" dirty="0" smtClean="0"/>
              <a:t>energie se získává z O2 zóny</a:t>
            </a:r>
            <a:r>
              <a:rPr lang="cs-CZ" b="0" i="0" baseline="0" dirty="0" smtClean="0"/>
              <a:t> a doplňkově LA-O2</a:t>
            </a:r>
          </a:p>
          <a:p>
            <a:pPr defTabSz="990478">
              <a:defRPr/>
            </a:pPr>
            <a:endParaRPr lang="cs-CZ" b="0" i="0" baseline="0" dirty="0" smtClean="0"/>
          </a:p>
          <a:p>
            <a:pPr defTabSz="990478">
              <a:defRPr/>
            </a:pPr>
            <a:r>
              <a:rPr lang="cs-CZ" b="0" i="0" baseline="0" dirty="0" smtClean="0"/>
              <a:t>Prostředky rozvoje vytrvalosti:</a:t>
            </a:r>
          </a:p>
          <a:p>
            <a:pPr marL="247620" indent="-247620" defTabSz="990478">
              <a:buFontTx/>
              <a:buAutoNum type="alphaLcParenR"/>
              <a:defRPr/>
            </a:pPr>
            <a:r>
              <a:rPr lang="cs-CZ" b="0" i="0" baseline="0" dirty="0" smtClean="0"/>
              <a:t>všeobecné- (běh, překážkové dráhy, dávkovaná průpravná a herní cvičení, boj, kruhový trénink)</a:t>
            </a:r>
          </a:p>
          <a:p>
            <a:pPr marL="247620" indent="-247620" defTabSz="990478">
              <a:buFontTx/>
              <a:buAutoNum type="alphaLcParenR"/>
              <a:defRPr/>
            </a:pPr>
            <a:r>
              <a:rPr lang="cs-CZ" b="0" i="0" baseline="0" dirty="0" smtClean="0"/>
              <a:t>Speciální – techniky na </a:t>
            </a:r>
            <a:r>
              <a:rPr lang="cs-CZ" b="0" i="0" baseline="0" dirty="0" err="1" smtClean="0"/>
              <a:t>lapu</a:t>
            </a:r>
            <a:r>
              <a:rPr lang="cs-CZ" b="0" i="0" baseline="0" dirty="0" smtClean="0"/>
              <a:t>, boj, kruhový trénink</a:t>
            </a:r>
          </a:p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0287" indent="-371429"/>
            <a:r>
              <a:rPr lang="cs-CZ" sz="1300" b="1" dirty="0" smtClean="0"/>
              <a:t>a) Metoda intervalového tréninku</a:t>
            </a:r>
          </a:p>
          <a:p>
            <a:pPr marL="490287" indent="-371429"/>
            <a:r>
              <a:rPr lang="cs-CZ" sz="1300" b="1" dirty="0" smtClean="0"/>
              <a:t>- </a:t>
            </a:r>
            <a:r>
              <a:rPr lang="cs-CZ" sz="1300" dirty="0" smtClean="0"/>
              <a:t>Tato metoda značně ovlivňuje dýchací procesy a rozvoj srdečního svalu. </a:t>
            </a:r>
            <a:endParaRPr lang="cs-CZ" sz="1300" b="1" dirty="0" smtClean="0"/>
          </a:p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</a:t>
            </a:r>
            <a:r>
              <a:rPr lang="cs-CZ" b="1" dirty="0" smtClean="0"/>
              <a:t>Pohybové dovednosti</a:t>
            </a:r>
            <a:r>
              <a:rPr lang="cs-CZ" dirty="0" smtClean="0"/>
              <a:t> jsou určité naučené pohyby</a:t>
            </a:r>
            <a:r>
              <a:rPr lang="cs-CZ" baseline="0" dirty="0" smtClean="0"/>
              <a:t>. V podstatě jakýkoliv naučený pohyb můžeme chápat jako pohybovou dovednost.Pokud ovšem využíváme tuto sportovní dovednost pouze ke sportovnímu výkonu – jedná se o</a:t>
            </a:r>
            <a:r>
              <a:rPr lang="cs-CZ" b="1" baseline="0" dirty="0" smtClean="0"/>
              <a:t> sportovní dovednost</a:t>
            </a:r>
            <a:r>
              <a:rPr lang="cs-CZ" baseline="0" dirty="0" smtClean="0"/>
              <a:t>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Metoda švédská – nevýhodou je souběžná relativně</a:t>
            </a:r>
            <a:r>
              <a:rPr lang="cs-CZ" b="1" baseline="0" dirty="0" smtClean="0"/>
              <a:t> vysoká produkce laktátu – což vyvolává negativní okysličení organismu</a:t>
            </a:r>
          </a:p>
          <a:p>
            <a:pPr marL="247620" indent="-247620" defTabSz="990478">
              <a:defRPr/>
            </a:pPr>
            <a:r>
              <a:rPr lang="cs-CZ" sz="1300" b="1" dirty="0" smtClean="0"/>
              <a:t>Metoda velmi krátkých intervalů </a:t>
            </a:r>
            <a:r>
              <a:rPr lang="cs-CZ" sz="1300" dirty="0" smtClean="0"/>
              <a:t>– je vhodná protože se pohybujeme v ATP – CP zóně – nedochází k produkci LA- zvyšuje VO2MAX.</a:t>
            </a:r>
          </a:p>
          <a:p>
            <a:pPr marL="247620" indent="-247620" defTabSz="990478">
              <a:defRPr/>
            </a:pPr>
            <a:endParaRPr lang="cs-CZ" sz="1300" b="1" dirty="0" smtClean="0"/>
          </a:p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err="1" smtClean="0"/>
              <a:t>Rartlek</a:t>
            </a:r>
            <a:r>
              <a:rPr lang="cs-CZ" b="1" dirty="0" smtClean="0"/>
              <a:t> – </a:t>
            </a:r>
            <a:r>
              <a:rPr lang="cs-CZ" b="0" dirty="0" smtClean="0"/>
              <a:t>střídaní</a:t>
            </a:r>
            <a:r>
              <a:rPr lang="cs-CZ" b="0" baseline="0" dirty="0" smtClean="0"/>
              <a:t> zátěže (buďto plánované nebo neplánované) – důležité rozlišovat zda používáme </a:t>
            </a:r>
            <a:r>
              <a:rPr lang="cs-CZ" b="0" baseline="0" dirty="0" err="1" smtClean="0"/>
              <a:t>fartlek</a:t>
            </a:r>
            <a:r>
              <a:rPr lang="cs-CZ" b="0" baseline="0" dirty="0" smtClean="0"/>
              <a:t> v zotavné fázi nebo pro rozvojový trénink. V zotavné – déle trvající (nízká až střední intenzita).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0" dirty="0" smtClean="0"/>
              <a:t>Krátkodobá vytrvalost – jedinec který nemá dostatečně rozvinutu</a:t>
            </a:r>
            <a:r>
              <a:rPr lang="cs-CZ" b="0" baseline="0" dirty="0" smtClean="0"/>
              <a:t> krátkodobou vytrvalost není dostatečně adaptován na vysoký obsah LA v krvi. Proto </a:t>
            </a:r>
            <a:r>
              <a:rPr lang="cs-CZ" b="0" baseline="0" dirty="0" err="1" smtClean="0"/>
              <a:t>ma</a:t>
            </a:r>
            <a:r>
              <a:rPr lang="cs-CZ" b="0" baseline="0" dirty="0" smtClean="0"/>
              <a:t> na konci zápasu problémy s technikou. 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0" dirty="0" smtClean="0"/>
              <a:t>Pokud provádíme zatěžování ve</a:t>
            </a:r>
            <a:r>
              <a:rPr lang="cs-CZ" b="0" baseline="0" dirty="0" smtClean="0"/>
              <a:t> fází ne´plného zotavení, zvyšovali bychom tím ještě více hladinu LA v krvi – tím dojde k nárůstu únavy.</a:t>
            </a:r>
          </a:p>
          <a:p>
            <a:pPr marL="247620" indent="-247620" defTabSz="990478">
              <a:defRPr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0" dirty="0" smtClean="0"/>
              <a:t>Schopnost rovnováhy – udržení těla</a:t>
            </a:r>
            <a:r>
              <a:rPr lang="cs-CZ" b="0" baseline="0" dirty="0" smtClean="0"/>
              <a:t>, jeho části či předmětu v určitých polohách (statická – bez pohybu, na místě, dynamická – v pohybu)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Orientace v prostoru – sledování vlastního pohybu ale i pohybu ostatních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spojování pohybových operací – spojovaní určitých pohybových dovedností do celků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Diferenciace pohybů  - je </a:t>
            </a:r>
            <a:r>
              <a:rPr lang="cs-CZ" b="0" baseline="0" dirty="0" err="1" smtClean="0"/>
              <a:t>důležítá</a:t>
            </a:r>
            <a:r>
              <a:rPr lang="cs-CZ" b="0" baseline="0" dirty="0" smtClean="0"/>
              <a:t> pro </a:t>
            </a:r>
            <a:r>
              <a:rPr lang="cs-CZ" b="0" baseline="0" dirty="0" err="1" smtClean="0"/>
              <a:t>přesn</a:t>
            </a:r>
            <a:r>
              <a:rPr lang="cs-CZ" b="0" baseline="0" dirty="0" smtClean="0"/>
              <a:t> a ekonomické </a:t>
            </a:r>
            <a:r>
              <a:rPr lang="cs-CZ" b="0" baseline="0" dirty="0" err="1" smtClean="0"/>
              <a:t>provedění</a:t>
            </a:r>
            <a:r>
              <a:rPr lang="cs-CZ" b="0" baseline="0" dirty="0" smtClean="0"/>
              <a:t> určité pohybové činnosti (udeření do desky s </a:t>
            </a:r>
            <a:r>
              <a:rPr lang="cs-CZ" b="0" baseline="0" dirty="0" err="1" smtClean="0"/>
              <a:t>max.rychlostí</a:t>
            </a:r>
            <a:r>
              <a:rPr lang="cs-CZ" b="0" baseline="0" dirty="0" smtClean="0"/>
              <a:t> a přesností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rytmická – každý pohyb má určitý rytmus , který je třeba </a:t>
            </a:r>
            <a:r>
              <a:rPr lang="cs-CZ" b="0" baseline="0" dirty="0" err="1" smtClean="0"/>
              <a:t>ropoznat</a:t>
            </a:r>
            <a:r>
              <a:rPr lang="cs-CZ" b="0" baseline="0" dirty="0" smtClean="0"/>
              <a:t> /možná </a:t>
            </a:r>
            <a:r>
              <a:rPr lang="cs-CZ" b="0" baseline="0" dirty="0" err="1" smtClean="0"/>
              <a:t>tki</a:t>
            </a:r>
            <a:r>
              <a:rPr lang="cs-CZ" b="0" baseline="0" dirty="0" smtClean="0"/>
              <a:t>/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přizpůsobivosti – přizpůsobení se </a:t>
            </a:r>
            <a:r>
              <a:rPr lang="cs-CZ" b="0" baseline="0" dirty="0" err="1" smtClean="0"/>
              <a:t>obmněně</a:t>
            </a:r>
            <a:endParaRPr lang="cs-CZ" b="0" baseline="0" dirty="0" smtClean="0"/>
          </a:p>
          <a:p>
            <a:pPr marL="247620" indent="-247620" defTabSz="990478">
              <a:defRPr/>
            </a:pPr>
            <a:r>
              <a:rPr lang="cs-CZ" b="0" baseline="0" dirty="0" err="1" smtClean="0"/>
              <a:t>Schopnsot</a:t>
            </a:r>
            <a:r>
              <a:rPr lang="cs-CZ" b="0" baseline="0" dirty="0" smtClean="0"/>
              <a:t> reakce – rychlá a správná reakce na danou situaci</a:t>
            </a:r>
          </a:p>
          <a:p>
            <a:pPr marL="247620" indent="-247620" defTabSz="990478">
              <a:defRPr/>
            </a:pPr>
            <a:r>
              <a:rPr lang="cs-CZ" b="0" baseline="0" dirty="0" err="1" smtClean="0"/>
              <a:t>Učivost</a:t>
            </a:r>
            <a:r>
              <a:rPr lang="cs-CZ" b="0" baseline="0" dirty="0" smtClean="0"/>
              <a:t> – nepatří jednoznačně do obratnosti – ale zařazuje se – schopnost rychle se učit novým dovednostem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0" dirty="0" smtClean="0"/>
              <a:t>Schopnost rovnováhy – udržení těla</a:t>
            </a:r>
            <a:r>
              <a:rPr lang="cs-CZ" b="0" baseline="0" dirty="0" smtClean="0"/>
              <a:t>, jeho části či předmětu v určitých polohách (statická – bez pohybu, na místě, dynamická – v pohybu)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Orientace v prostoru – sledování vlastního pohybu ale i pohybu ostatních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spojování pohybových operací – spojovaní určitých pohybových dovedností do celků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Diferenciace pohybů  - je </a:t>
            </a:r>
            <a:r>
              <a:rPr lang="cs-CZ" b="0" baseline="0" dirty="0" err="1" smtClean="0"/>
              <a:t>důležítá</a:t>
            </a:r>
            <a:r>
              <a:rPr lang="cs-CZ" b="0" baseline="0" dirty="0" smtClean="0"/>
              <a:t> pro </a:t>
            </a:r>
            <a:r>
              <a:rPr lang="cs-CZ" b="0" baseline="0" dirty="0" err="1" smtClean="0"/>
              <a:t>přesn</a:t>
            </a:r>
            <a:r>
              <a:rPr lang="cs-CZ" b="0" baseline="0" dirty="0" smtClean="0"/>
              <a:t> a ekonomické </a:t>
            </a:r>
            <a:r>
              <a:rPr lang="cs-CZ" b="0" baseline="0" dirty="0" err="1" smtClean="0"/>
              <a:t>provedění</a:t>
            </a:r>
            <a:r>
              <a:rPr lang="cs-CZ" b="0" baseline="0" dirty="0" smtClean="0"/>
              <a:t> určité pohybové činnosti (udeření do desky s </a:t>
            </a:r>
            <a:r>
              <a:rPr lang="cs-CZ" b="0" baseline="0" dirty="0" err="1" smtClean="0"/>
              <a:t>max.rychlostí</a:t>
            </a:r>
            <a:r>
              <a:rPr lang="cs-CZ" b="0" baseline="0" dirty="0" smtClean="0"/>
              <a:t> a přesností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rytmická – každý pohyb má určitý rytmus , který je třeba </a:t>
            </a:r>
            <a:r>
              <a:rPr lang="cs-CZ" b="0" baseline="0" dirty="0" err="1" smtClean="0"/>
              <a:t>ropoznat</a:t>
            </a:r>
            <a:r>
              <a:rPr lang="cs-CZ" b="0" baseline="0" dirty="0" smtClean="0"/>
              <a:t> /možná </a:t>
            </a:r>
            <a:r>
              <a:rPr lang="cs-CZ" b="0" baseline="0" dirty="0" err="1" smtClean="0"/>
              <a:t>tki</a:t>
            </a:r>
            <a:r>
              <a:rPr lang="cs-CZ" b="0" baseline="0" dirty="0" smtClean="0"/>
              <a:t>/</a:t>
            </a:r>
          </a:p>
          <a:p>
            <a:pPr marL="247620" indent="-247620" defTabSz="990478">
              <a:defRPr/>
            </a:pPr>
            <a:r>
              <a:rPr lang="cs-CZ" b="0" baseline="0" dirty="0" smtClean="0"/>
              <a:t>Schopnost přizpůsobivosti – přizpůsobení se </a:t>
            </a:r>
            <a:r>
              <a:rPr lang="cs-CZ" b="0" baseline="0" dirty="0" err="1" smtClean="0"/>
              <a:t>obmněně</a:t>
            </a:r>
            <a:endParaRPr lang="cs-CZ" b="0" baseline="0" dirty="0" smtClean="0"/>
          </a:p>
          <a:p>
            <a:pPr marL="247620" indent="-247620" defTabSz="990478">
              <a:defRPr/>
            </a:pPr>
            <a:r>
              <a:rPr lang="cs-CZ" b="0" baseline="0" dirty="0" err="1" smtClean="0"/>
              <a:t>Schopnsot</a:t>
            </a:r>
            <a:r>
              <a:rPr lang="cs-CZ" b="0" baseline="0" dirty="0" smtClean="0"/>
              <a:t> reakce – rychlá a správná reakce na danou situaci</a:t>
            </a:r>
          </a:p>
          <a:p>
            <a:pPr marL="247620" indent="-247620" defTabSz="990478">
              <a:defRPr/>
            </a:pPr>
            <a:r>
              <a:rPr lang="cs-CZ" b="0" baseline="0" dirty="0" err="1" smtClean="0"/>
              <a:t>Učivost</a:t>
            </a:r>
            <a:r>
              <a:rPr lang="cs-CZ" b="0" baseline="0" dirty="0" smtClean="0"/>
              <a:t> – nepatří jednoznačně do obratnosti – ale zařazuje se – schopnost rychle se učit novým dovednostem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0" dirty="0" smtClean="0"/>
              <a:t>Str. 248 - 249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Str. 252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Str. 252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Sportovní výkon jako</a:t>
            </a:r>
            <a:r>
              <a:rPr lang="cs-CZ" baseline="0" dirty="0" smtClean="0"/>
              <a:t> výsledek dlouhodobé adaptace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Str. 252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Porovnání rané specializace /odpovídající vývoji – str. 261!!!!!!</a:t>
            </a:r>
          </a:p>
          <a:p>
            <a:pPr marL="247620" indent="-247620" defTabSz="990478">
              <a:defRPr/>
            </a:pPr>
            <a:r>
              <a:rPr lang="cs-CZ" b="1" dirty="0" smtClean="0"/>
              <a:t>Všestrannost</a:t>
            </a:r>
            <a:r>
              <a:rPr lang="cs-CZ" b="1" baseline="0" dirty="0" smtClean="0"/>
              <a:t> – cílem je vytvořit co nejširší pohybový fond. </a:t>
            </a:r>
          </a:p>
          <a:p>
            <a:pPr marL="490287" indent="-371429" algn="just"/>
            <a:r>
              <a:rPr lang="cs-CZ" sz="1300" b="1" dirty="0" smtClean="0"/>
              <a:t>Etapa sportovní </a:t>
            </a:r>
            <a:r>
              <a:rPr lang="cs-CZ" sz="1300" b="1" dirty="0" err="1" smtClean="0"/>
              <a:t>předpřípravy</a:t>
            </a:r>
            <a:r>
              <a:rPr lang="cs-CZ" sz="1300" b="1" dirty="0" smtClean="0"/>
              <a:t>:</a:t>
            </a:r>
          </a:p>
          <a:p>
            <a:pPr marL="490287" indent="-371429" algn="just"/>
            <a:r>
              <a:rPr lang="cs-CZ" sz="1300" dirty="0" smtClean="0"/>
              <a:t>1.	Kondiční příprava – je dominující složka etapy. Pohybové schopnosti dětí jsou rozvíjeny přirozeným způsobem, přičemž se využívá senzitivních období. Cvičení nízké intenzity, pestré a emocionální</a:t>
            </a:r>
          </a:p>
          <a:p>
            <a:pPr marL="490287" indent="-371429" algn="just"/>
            <a:r>
              <a:rPr lang="cs-CZ" sz="1300" dirty="0" smtClean="0"/>
              <a:t>2.	Technická příprava – cílem je zvládnout velké množství pohybových dovedností, korespondujících s technikou daného sportu. </a:t>
            </a:r>
          </a:p>
          <a:p>
            <a:pPr marL="490287" indent="-371429" algn="just"/>
            <a:r>
              <a:rPr lang="cs-CZ" sz="1300" dirty="0" smtClean="0"/>
              <a:t>3.	Taktická příprava – není rozvíjena systematicky – pouze jako komplex návodů</a:t>
            </a:r>
          </a:p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49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0287" indent="-371429" algn="just"/>
            <a:r>
              <a:rPr lang="cs-CZ" sz="1300" b="1" dirty="0" smtClean="0"/>
              <a:t>Etapa základního tréninku:</a:t>
            </a:r>
          </a:p>
          <a:p>
            <a:pPr marL="490287" indent="-371429" algn="just"/>
            <a:r>
              <a:rPr lang="cs-CZ" sz="1300" dirty="0" smtClean="0"/>
              <a:t>1.	Kondiční příprava –cílem je optimální rozvoj pohybových schopností a funkcí všech orgánů pro danou věkovou kategorii. Cvičení nízké intenzity, pestré a emocionální</a:t>
            </a:r>
          </a:p>
          <a:p>
            <a:pPr marL="490287" indent="-371429" algn="just"/>
            <a:r>
              <a:rPr lang="cs-CZ" sz="1300" dirty="0" smtClean="0"/>
              <a:t>2.	Technická příprava – děti si osvojují techniku rychle – pouhým napodobením</a:t>
            </a:r>
          </a:p>
          <a:p>
            <a:pPr marL="490287" indent="-371429" algn="just"/>
            <a:r>
              <a:rPr lang="cs-CZ" sz="1300" dirty="0" smtClean="0"/>
              <a:t>3.	Taktická příprava – rozvoj v </a:t>
            </a:r>
            <a:r>
              <a:rPr lang="cs-CZ" sz="1300" dirty="0" err="1" smtClean="0"/>
              <a:t>nejednodužší</a:t>
            </a:r>
            <a:r>
              <a:rPr lang="cs-CZ" sz="1300" dirty="0" smtClean="0"/>
              <a:t> podobě</a:t>
            </a:r>
          </a:p>
          <a:p>
            <a:pPr marL="247620" indent="-247620" defTabSz="990478">
              <a:defRPr/>
            </a:pPr>
            <a:r>
              <a:rPr lang="cs-CZ" b="1" baseline="0" dirty="0" smtClean="0"/>
              <a:t> </a:t>
            </a:r>
            <a:r>
              <a:rPr lang="cs-CZ" b="0" baseline="0" dirty="0" smtClean="0"/>
              <a:t>4. Psychologická příprava – zaměřena na rozvoj morálních a volních vlastností</a:t>
            </a:r>
          </a:p>
          <a:p>
            <a:pPr marL="247620" indent="-247620" defTabSz="990478">
              <a:defRPr/>
            </a:pPr>
            <a:endParaRPr lang="cs-CZ" b="0" baseline="0" dirty="0" smtClean="0"/>
          </a:p>
          <a:p>
            <a:pPr marL="490287" indent="-371429" algn="just"/>
            <a:r>
              <a:rPr lang="cs-CZ" sz="1300" b="1" dirty="0" smtClean="0"/>
              <a:t>Etapa specializovaného tréninku:</a:t>
            </a:r>
          </a:p>
          <a:p>
            <a:pPr marL="490287" indent="-371429" algn="just"/>
            <a:r>
              <a:rPr lang="cs-CZ" sz="1300" dirty="0" smtClean="0"/>
              <a:t>1.	Kondiční příprava –zaměřena na rozvoj obecných a zejména speciálních pohybových schopností.</a:t>
            </a:r>
          </a:p>
          <a:p>
            <a:pPr marL="490287" indent="-371429" algn="just"/>
            <a:r>
              <a:rPr lang="cs-CZ" sz="1300" dirty="0" smtClean="0"/>
              <a:t>2.	Technická příprava – sehrává významnou roli při výkonu sportovce, přechází k přebudování z dětské techniky na účelnou dospělou techniku.</a:t>
            </a:r>
          </a:p>
          <a:p>
            <a:pPr marL="490287" indent="-371429" algn="just"/>
            <a:r>
              <a:rPr lang="cs-CZ" sz="1300" dirty="0" smtClean="0"/>
              <a:t>3.	Taktická příprava – výrazně se zvyšuje její podíl v tréninku</a:t>
            </a:r>
          </a:p>
          <a:p>
            <a:pPr marL="247620" indent="-247620" defTabSz="990478">
              <a:defRPr/>
            </a:pPr>
            <a:r>
              <a:rPr lang="cs-CZ" b="1" baseline="0" dirty="0" smtClean="0"/>
              <a:t> </a:t>
            </a:r>
            <a:r>
              <a:rPr lang="cs-CZ" b="0" baseline="0" dirty="0" smtClean="0"/>
              <a:t>4. Psychologická příprava – psychologická příprava se začíná vyčleňovat jako samostatná složka přípravy</a:t>
            </a:r>
          </a:p>
          <a:p>
            <a:pPr marL="247620" indent="-247620" defTabSz="990478">
              <a:defRPr/>
            </a:pPr>
            <a:endParaRPr lang="cs-CZ" b="1" dirty="0" smtClean="0"/>
          </a:p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50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51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52</a:t>
            </a:fld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Sportovní</a:t>
            </a:r>
            <a:r>
              <a:rPr lang="cs-CZ" b="1" baseline="0" dirty="0" smtClean="0"/>
              <a:t> forma – </a:t>
            </a:r>
            <a:r>
              <a:rPr lang="cs-CZ" b="0" baseline="0" dirty="0" smtClean="0"/>
              <a:t>stav optimální připravenosti sportovce umožňující podávat maximální výkon na úrovni příslušného stavu trénovanosti.  (získání sportovní formy, stabilizace sportovní formy, plánovité snížení výkonnosti, pokles sportovní formy).</a:t>
            </a:r>
          </a:p>
          <a:p>
            <a:pPr marL="247620" indent="-247620" defTabSz="990478">
              <a:defRPr/>
            </a:pPr>
            <a:r>
              <a:rPr lang="cs-CZ" b="1" baseline="0" dirty="0" smtClean="0"/>
              <a:t>Modelový trénink – </a:t>
            </a:r>
            <a:r>
              <a:rPr lang="cs-CZ" b="0" baseline="0" dirty="0" err="1" smtClean="0"/>
              <a:t>trénink</a:t>
            </a:r>
            <a:r>
              <a:rPr lang="cs-CZ" b="0" baseline="0" dirty="0" smtClean="0"/>
              <a:t> přizpůsobený co nejvíce podmínkám soutěže.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53</a:t>
            </a:fld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54</a:t>
            </a:fld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55</a:t>
            </a:fld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r>
              <a:rPr lang="cs-CZ" b="1" dirty="0" smtClean="0"/>
              <a:t>b) – kdybychom dali např. vytrvalost – nedošlo by k rozvoji rychlostních schopností ale rychlostně vytrvalostních a krátkodobě vytrvalostních.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Sportovní výkonnost – tj. pokud má jedinec</a:t>
            </a:r>
            <a:r>
              <a:rPr lang="cs-CZ" baseline="0" dirty="0" smtClean="0"/>
              <a:t> určitou sportovní výkonnost – je schopen podávat výkon na víceméně stabilní úrovni. </a:t>
            </a:r>
          </a:p>
          <a:p>
            <a:r>
              <a:rPr lang="cs-CZ" baseline="0" dirty="0" smtClean="0"/>
              <a:t>Absolutní výkon – takový který chápeme jako rekordní /školní, krajský, republikový, světový/</a:t>
            </a:r>
          </a:p>
          <a:p>
            <a:r>
              <a:rPr lang="cs-CZ" baseline="0" dirty="0" smtClean="0"/>
              <a:t>Relativní výkon – je dán schopností a možností jedince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57</a:t>
            </a:fld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58</a:t>
            </a:fld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7620" indent="-247620" defTabSz="990478"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59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Faktory:</a:t>
            </a:r>
            <a:r>
              <a:rPr lang="cs-CZ" baseline="0" dirty="0" smtClean="0"/>
              <a:t> - V každé sportovní disciplíně je snaha vytvořit určitý model – vzor ideálního představitele výkonu. </a:t>
            </a:r>
          </a:p>
          <a:p>
            <a:r>
              <a:rPr lang="cs-CZ" baseline="0" dirty="0" err="1" smtClean="0"/>
              <a:t>Soc.psych.determinanty</a:t>
            </a:r>
            <a:r>
              <a:rPr lang="cs-CZ" baseline="0" dirty="0" smtClean="0"/>
              <a:t>:  jsou tvořeny vztahy ve skupině mimo sportovní výkon – tj. mezilidské vztahy mezi hráči..</a:t>
            </a:r>
          </a:p>
          <a:p>
            <a:r>
              <a:rPr lang="cs-CZ" baseline="0" dirty="0" smtClean="0"/>
              <a:t>a)Týmová dynamika – v jakém stádiu se nachází vývoj družstva. Základní –družstvo se tvoří, Bouřlivá – dochází ke konfliktům, </a:t>
            </a:r>
            <a:r>
              <a:rPr lang="cs-CZ" baseline="0" dirty="0" err="1" smtClean="0"/>
              <a:t>Stabizační</a:t>
            </a:r>
            <a:r>
              <a:rPr lang="cs-CZ" baseline="0" dirty="0" smtClean="0"/>
              <a:t> – upevňují se vztahy v týmu, Výkonové – </a:t>
            </a:r>
            <a:r>
              <a:rPr lang="cs-CZ" baseline="0" dirty="0" err="1" smtClean="0"/>
              <a:t>meziosob.vztahy</a:t>
            </a:r>
            <a:r>
              <a:rPr lang="cs-CZ" baseline="0" dirty="0" smtClean="0"/>
              <a:t> pozitivně stimulují výkon družstva</a:t>
            </a:r>
          </a:p>
          <a:p>
            <a:r>
              <a:rPr lang="cs-CZ" baseline="0" dirty="0" smtClean="0"/>
              <a:t>b) Sociální koheze – (koheze – soudržnost)  - tj. soudržnost kolektivu (mimo sport. Výkon)</a:t>
            </a:r>
          </a:p>
          <a:p>
            <a:r>
              <a:rPr lang="cs-CZ" baseline="0" dirty="0" smtClean="0"/>
              <a:t>c) Týmová komunikace – </a:t>
            </a:r>
            <a:r>
              <a:rPr lang="cs-CZ" baseline="0" dirty="0" err="1" smtClean="0"/>
              <a:t>komunikace</a:t>
            </a:r>
            <a:r>
              <a:rPr lang="cs-CZ" baseline="0" dirty="0" smtClean="0"/>
              <a:t> mezi hráči a s trenéry</a:t>
            </a:r>
          </a:p>
          <a:p>
            <a:r>
              <a:rPr lang="cs-CZ" baseline="0" dirty="0" smtClean="0"/>
              <a:t>Činnostní determinanty – vztahy v kolektivu během sportovního výkonu</a:t>
            </a:r>
          </a:p>
          <a:p>
            <a:pPr marL="247620" indent="-247620">
              <a:buAutoNum type="alphaLcParenR"/>
            </a:pPr>
            <a:r>
              <a:rPr lang="cs-CZ" baseline="0" dirty="0" smtClean="0"/>
              <a:t>Činnostní koheze – soudržnost při sportovním výkonu </a:t>
            </a:r>
          </a:p>
          <a:p>
            <a:pPr marL="247620" indent="-247620">
              <a:buAutoNum type="alphaLcParenR"/>
            </a:pPr>
            <a:r>
              <a:rPr lang="cs-CZ" baseline="0" dirty="0" smtClean="0"/>
              <a:t>Činnostní participace – na kolik se jednotlivý hráči zapojují do hry a podílejí na celkovém výsledku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každé činnosti spotřebovává</a:t>
            </a:r>
            <a:r>
              <a:rPr lang="cs-CZ" baseline="0" dirty="0" smtClean="0"/>
              <a:t> lidské tělo určité množství energie. Energii pro pohybovou činnost získává ze zvláštních sloučenin, které jsou bohaté na energii – tj. </a:t>
            </a:r>
            <a:r>
              <a:rPr lang="cs-CZ" baseline="0" dirty="0" err="1" smtClean="0"/>
              <a:t>makroergní</a:t>
            </a:r>
            <a:r>
              <a:rPr lang="cs-CZ" baseline="0" dirty="0" smtClean="0"/>
              <a:t> substráty. Tato energie je vázaná ve speciálních </a:t>
            </a:r>
            <a:r>
              <a:rPr lang="cs-CZ" baseline="0" dirty="0" err="1" smtClean="0"/>
              <a:t>makroergních</a:t>
            </a:r>
            <a:r>
              <a:rPr lang="cs-CZ" baseline="0" dirty="0" smtClean="0"/>
              <a:t> vazbách, které jsou spojeny s </a:t>
            </a:r>
            <a:r>
              <a:rPr lang="cs-CZ" b="1" baseline="0" dirty="0" smtClean="0"/>
              <a:t>fosforem. </a:t>
            </a:r>
            <a:r>
              <a:rPr lang="cs-CZ" b="0" baseline="0" dirty="0" smtClean="0"/>
              <a:t>Proto se tyto sloučeniny </a:t>
            </a:r>
            <a:r>
              <a:rPr lang="cs-CZ" b="0" baseline="0" dirty="0" err="1" smtClean="0"/>
              <a:t>nazívají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makroergní</a:t>
            </a:r>
            <a:r>
              <a:rPr lang="cs-CZ" b="0" baseline="0" dirty="0" smtClean="0"/>
              <a:t> fosfáty.  </a:t>
            </a:r>
          </a:p>
          <a:p>
            <a:r>
              <a:rPr lang="cs-CZ" b="0" baseline="0" dirty="0" smtClean="0"/>
              <a:t>Lidský organizmus neumí získat energii jinak než rozštěpením těchto vazeb. Nejdůležitější a organizmem nejvíce využívanou sloučeninou je kyselina </a:t>
            </a:r>
            <a:r>
              <a:rPr lang="cs-CZ" b="0" baseline="0" dirty="0" err="1" smtClean="0"/>
              <a:t>Adenosintrifosforečná</a:t>
            </a:r>
            <a:r>
              <a:rPr lang="cs-CZ" b="0" baseline="0" dirty="0" smtClean="0"/>
              <a:t> (ATP), která obsahuje 3 fosfáty – které jsou spojeny </a:t>
            </a:r>
            <a:r>
              <a:rPr lang="cs-CZ" b="0" baseline="0" dirty="0" err="1" smtClean="0"/>
              <a:t>makroergní</a:t>
            </a:r>
            <a:r>
              <a:rPr lang="cs-CZ" b="0" baseline="0" dirty="0" smtClean="0"/>
              <a:t> vazbou. Při pohybu dochází ke štěpení této vazby a uvolněná energie se využívá při kontrakci svalového vlákna. – </a:t>
            </a:r>
            <a:r>
              <a:rPr lang="cs-CZ" b="0" baseline="0" dirty="0" err="1" smtClean="0"/>
              <a:t>Makroergních</a:t>
            </a:r>
            <a:r>
              <a:rPr lang="cs-CZ" b="0" baseline="0" dirty="0" smtClean="0"/>
              <a:t> fosfátu je však v těle málo, které </a:t>
            </a:r>
            <a:r>
              <a:rPr lang="cs-CZ" b="0" baseline="0" dirty="0" err="1" smtClean="0"/>
              <a:t>vystčí</a:t>
            </a:r>
            <a:r>
              <a:rPr lang="cs-CZ" b="0" baseline="0" dirty="0" smtClean="0"/>
              <a:t> na 3 – 5 s intenzivní práce. </a:t>
            </a:r>
          </a:p>
          <a:p>
            <a:r>
              <a:rPr lang="cs-CZ" b="0" baseline="0" dirty="0" smtClean="0"/>
              <a:t>Z toho však není jasné odkud tedy bereme energii pro pohyb, který je delší – opět z ATP, kterou ale získáme v průběhu pohybu. Pro její </a:t>
            </a:r>
            <a:r>
              <a:rPr lang="cs-CZ" b="1" baseline="0" dirty="0" err="1" smtClean="0"/>
              <a:t>resyntézu</a:t>
            </a:r>
            <a:r>
              <a:rPr lang="cs-CZ" b="0" baseline="0" dirty="0" smtClean="0"/>
              <a:t> je potřeba opět určitá energie. – ty však </a:t>
            </a:r>
            <a:r>
              <a:rPr lang="cs-CZ" b="0" baseline="0" dirty="0" err="1" smtClean="0"/>
              <a:t>zajišŤují</a:t>
            </a:r>
            <a:r>
              <a:rPr lang="cs-CZ" b="0" baseline="0" dirty="0" smtClean="0"/>
              <a:t> rezervní látky, kterých je v těle vyšší množství. Podle toho jaké sloučeniny pro </a:t>
            </a:r>
            <a:r>
              <a:rPr lang="cs-CZ" b="0" baseline="0" dirty="0" err="1" smtClean="0"/>
              <a:t>resyntézu</a:t>
            </a:r>
            <a:r>
              <a:rPr lang="cs-CZ" b="0" baseline="0" dirty="0" smtClean="0"/>
              <a:t> využíváme a v jakých procesech jsou zapojeny, rozeznáváme tzv. </a:t>
            </a:r>
            <a:r>
              <a:rPr lang="cs-CZ" b="1" baseline="0" dirty="0" smtClean="0"/>
              <a:t>zóny energetického krytí.</a:t>
            </a:r>
            <a:r>
              <a:rPr lang="cs-CZ" b="0" baseline="0" dirty="0" smtClean="0"/>
              <a:t>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</a:t>
            </a:r>
            <a:r>
              <a:rPr lang="cs-CZ" baseline="0" dirty="0" smtClean="0"/>
              <a:t> bodu </a:t>
            </a:r>
            <a:r>
              <a:rPr lang="cs-CZ" dirty="0" smtClean="0"/>
              <a:t>ANP dochází</a:t>
            </a:r>
            <a:r>
              <a:rPr lang="cs-CZ" baseline="0" dirty="0" smtClean="0"/>
              <a:t> k prudkému nárůstu laktátu v organismu a tím k mohutnému nárůstu okyselení v organismu.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LA-O2 zóna – se pohybuje cca okolo</a:t>
            </a:r>
            <a:r>
              <a:rPr lang="cs-CZ" baseline="0" dirty="0" smtClean="0"/>
              <a:t> 160 – 180 tepů. Množství energie získané těmito procesy je již velké, proto je možné v tomto energetickém režimu pracovat již relativně dlouhou dobu a ve vyšším tempu, aniž y došlo k negativnímu okyselení organismu a tím narušení potřebných pohybových </a:t>
            </a:r>
            <a:r>
              <a:rPr lang="cs-CZ" baseline="0" dirty="0" err="1" smtClean="0"/>
              <a:t>struktůr</a:t>
            </a:r>
            <a:r>
              <a:rPr lang="cs-CZ" baseline="0" dirty="0" smtClean="0"/>
              <a:t>.</a:t>
            </a:r>
          </a:p>
          <a:p>
            <a:r>
              <a:rPr lang="cs-CZ" b="1" baseline="0" dirty="0" smtClean="0"/>
              <a:t>Oxidativní (O2) zóna –</a:t>
            </a:r>
            <a:r>
              <a:rPr lang="cs-CZ" b="0" baseline="0" dirty="0" smtClean="0"/>
              <a:t> Štěpení glukózy nastává od počátku výkonu, tuky se začínají štěpit kolem 12 MIN. PRÁCE. Jedná se o </a:t>
            </a:r>
            <a:r>
              <a:rPr lang="cs-CZ" b="0" baseline="0" dirty="0" err="1" smtClean="0"/>
              <a:t>porces</a:t>
            </a:r>
            <a:r>
              <a:rPr lang="cs-CZ" b="0" baseline="0" dirty="0" smtClean="0"/>
              <a:t> aerobní </a:t>
            </a:r>
            <a:r>
              <a:rPr lang="cs-CZ" b="0" baseline="0" dirty="0" err="1" smtClean="0"/>
              <a:t>lykolýzy</a:t>
            </a:r>
            <a:r>
              <a:rPr lang="cs-CZ" b="0" baseline="0" dirty="0" smtClean="0"/>
              <a:t> (glukóza) a lipolýzy (tuky).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D384-B79C-496C-8909-F597386B166B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3D26CB-D28C-4813-B678-84AC1FAACF5A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47C7A-CF6D-4FA3-8478-47EA9CD4097F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DF1A3-B00E-4799-BACC-21995B6738AB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28A7B-75AF-48D4-8D7E-6A66501A877F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1BE2C-685C-4B5E-9356-8EBA750F2DC0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53F62-6EBE-42F4-879F-0F4D4216CDEC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1E861-57AF-4191-B91E-792F0CBF2DA3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500B5-85DA-4E20-AFFD-D9611F43DEDC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8062F-3DE4-4231-9E5C-839E1B24AA56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ADE3CE-77F3-4D46-A041-0804C02417CF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14C30-EF4C-4DBA-A891-A21BAA6A76E2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3CED6F-9535-44E4-B859-384A77C33039}" type="datetime1">
              <a:rPr lang="cs-CZ" smtClean="0"/>
              <a:pPr/>
              <a:t>25.11.2010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55DF00-CC4F-4E7E-B07A-693D967E1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229600" cy="1470025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err="1" smtClean="0">
                <a:solidFill>
                  <a:schemeClr val="tx1"/>
                </a:solidFill>
              </a:rPr>
              <a:t>Taekwon</a:t>
            </a:r>
            <a:r>
              <a:rPr lang="cs-CZ" sz="5400" b="1" dirty="0" smtClean="0">
                <a:solidFill>
                  <a:schemeClr val="tx1"/>
                </a:solidFill>
              </a:rPr>
              <a:t>-Do ITF</a:t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b="1" dirty="0" smtClean="0">
                <a:solidFill>
                  <a:schemeClr val="tx1"/>
                </a:solidFill>
              </a:rPr>
              <a:t/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dirty="0" smtClean="0">
                <a:solidFill>
                  <a:schemeClr val="tx1"/>
                </a:solidFill>
              </a:rPr>
              <a:t>„</a:t>
            </a:r>
            <a:r>
              <a:rPr lang="cs-CZ" sz="5400" b="1" dirty="0" smtClean="0">
                <a:solidFill>
                  <a:schemeClr val="tx1"/>
                </a:solidFill>
              </a:rPr>
              <a:t>Základy sportovního tréninku“</a:t>
            </a:r>
            <a:endParaRPr lang="cs-CZ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400" dirty="0" err="1" smtClean="0"/>
              <a:t>Makroergní</a:t>
            </a:r>
            <a:r>
              <a:rPr lang="cs-CZ" sz="1400" dirty="0" smtClean="0"/>
              <a:t> substráty (tzv. bohaté na energii)       </a:t>
            </a:r>
            <a:r>
              <a:rPr lang="cs-CZ" sz="1400" dirty="0" err="1" smtClean="0"/>
              <a:t>makroergní</a:t>
            </a:r>
            <a:r>
              <a:rPr lang="cs-CZ" sz="1400" dirty="0" smtClean="0"/>
              <a:t> vazby       </a:t>
            </a:r>
            <a:r>
              <a:rPr lang="cs-CZ" sz="1400" dirty="0" err="1" smtClean="0"/>
              <a:t>makroergní</a:t>
            </a:r>
            <a:r>
              <a:rPr lang="cs-CZ" sz="1400" dirty="0" smtClean="0"/>
              <a:t> fosfáty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/>
              <a:t>Kyselina </a:t>
            </a:r>
            <a:r>
              <a:rPr lang="cs-CZ" sz="1400" b="1" dirty="0" err="1" smtClean="0"/>
              <a:t>adenosintrifosforečná</a:t>
            </a:r>
            <a:r>
              <a:rPr lang="cs-CZ" sz="1400" dirty="0" smtClean="0"/>
              <a:t>  </a:t>
            </a:r>
            <a:r>
              <a:rPr lang="cs-CZ" sz="1400" b="1" dirty="0" smtClean="0"/>
              <a:t>(ATP)</a:t>
            </a:r>
            <a:r>
              <a:rPr lang="cs-CZ" sz="1400" dirty="0" smtClean="0"/>
              <a:t>– nejpoužívanější a nejdůležitější sloučenina 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/>
              <a:t>Zóny energetického krytí</a:t>
            </a:r>
            <a:r>
              <a:rPr lang="cs-CZ" sz="1400" dirty="0" smtClean="0"/>
              <a:t> –  se dělí podle typu sloučenin zapojených do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Pro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 využívá tělo 3 základní látky:</a:t>
            </a:r>
          </a:p>
          <a:p>
            <a:pPr marL="452628" indent="-342900" algn="just">
              <a:buNone/>
            </a:pPr>
            <a:r>
              <a:rPr lang="cs-CZ" sz="1400" dirty="0" smtClean="0"/>
              <a:t>a)  	</a:t>
            </a:r>
            <a:r>
              <a:rPr lang="cs-CZ" sz="1400" dirty="0" err="1" smtClean="0"/>
              <a:t>Kreatinfosfát</a:t>
            </a:r>
            <a:r>
              <a:rPr lang="cs-CZ" sz="1400" dirty="0" smtClean="0"/>
              <a:t> (CP) – jedná se tako o </a:t>
            </a:r>
            <a:r>
              <a:rPr lang="cs-CZ" sz="1400" dirty="0" err="1" smtClean="0"/>
              <a:t>makroergní</a:t>
            </a:r>
            <a:r>
              <a:rPr lang="cs-CZ" sz="1400" dirty="0" smtClean="0"/>
              <a:t> fosfát</a:t>
            </a:r>
          </a:p>
          <a:p>
            <a:pPr marL="452628" indent="-342900" algn="just">
              <a:buNone/>
            </a:pPr>
            <a:r>
              <a:rPr lang="cs-CZ" sz="1400" dirty="0" smtClean="0"/>
              <a:t>b)	Glukóza – získáváme ji rozštěpením glykogenu (proces štěpení cukru – glykolýza)</a:t>
            </a:r>
          </a:p>
          <a:p>
            <a:pPr marL="452628" indent="-342900" algn="just">
              <a:buNone/>
            </a:pPr>
            <a:r>
              <a:rPr lang="cs-CZ" sz="1400" dirty="0" smtClean="0"/>
              <a:t>c) 	Tuky – získávanou v procesu zvanou lipolýza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dirty="0" smtClean="0"/>
              <a:t> </a:t>
            </a:r>
          </a:p>
          <a:p>
            <a:pPr marL="452628" indent="-342900" algn="just">
              <a:buAutoNum type="alphaLcParenR" startAt="2"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3</a:t>
            </a:r>
            <a:r>
              <a:rPr lang="cs-CZ" sz="3600" b="1" dirty="0" smtClean="0">
                <a:solidFill>
                  <a:srgbClr val="0070C0"/>
                </a:solidFill>
              </a:rPr>
              <a:t>. 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4644008" y="134076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6588224" y="134076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Skupina 19"/>
          <p:cNvGrpSpPr/>
          <p:nvPr/>
        </p:nvGrpSpPr>
        <p:grpSpPr>
          <a:xfrm>
            <a:off x="1403648" y="4653136"/>
            <a:ext cx="6696744" cy="1224136"/>
            <a:chOff x="1043608" y="4437112"/>
            <a:chExt cx="6696744" cy="1224136"/>
          </a:xfrm>
        </p:grpSpPr>
        <p:sp>
          <p:nvSpPr>
            <p:cNvPr id="13" name="Elipsa 12"/>
            <p:cNvSpPr/>
            <p:nvPr/>
          </p:nvSpPr>
          <p:spPr>
            <a:xfrm>
              <a:off x="1043608" y="5085184"/>
              <a:ext cx="2592288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Za přítomnosti kyslíku</a:t>
              </a:r>
              <a:endParaRPr lang="cs-CZ" sz="1600" dirty="0"/>
            </a:p>
          </p:txBody>
        </p:sp>
        <p:sp>
          <p:nvSpPr>
            <p:cNvPr id="14" name="Zaoblený obdélník 13"/>
            <p:cNvSpPr/>
            <p:nvPr/>
          </p:nvSpPr>
          <p:spPr>
            <a:xfrm>
              <a:off x="3275856" y="4437112"/>
              <a:ext cx="2232248" cy="4320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RESYNTÉZA ATP</a:t>
              </a:r>
              <a:endParaRPr lang="cs-CZ" sz="1600" dirty="0"/>
            </a:p>
          </p:txBody>
        </p:sp>
        <p:sp>
          <p:nvSpPr>
            <p:cNvPr id="15" name="Elipsa 14"/>
            <p:cNvSpPr/>
            <p:nvPr/>
          </p:nvSpPr>
          <p:spPr>
            <a:xfrm>
              <a:off x="5148064" y="5157192"/>
              <a:ext cx="2592288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/>
                <a:t>Bez přítomnosti kyslíku</a:t>
              </a:r>
              <a:endParaRPr lang="cs-CZ" sz="1600" dirty="0"/>
            </a:p>
          </p:txBody>
        </p:sp>
        <p:cxnSp>
          <p:nvCxnSpPr>
            <p:cNvPr id="17" name="Přímá spojovací šipka 16"/>
            <p:cNvCxnSpPr>
              <a:stCxn id="14" idx="1"/>
            </p:cNvCxnSpPr>
            <p:nvPr/>
          </p:nvCxnSpPr>
          <p:spPr>
            <a:xfrm rot="10800000" flipV="1">
              <a:off x="2555776" y="4653136"/>
              <a:ext cx="72008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šipka 18"/>
            <p:cNvCxnSpPr>
              <a:stCxn id="14" idx="3"/>
            </p:cNvCxnSpPr>
            <p:nvPr/>
          </p:nvCxnSpPr>
          <p:spPr>
            <a:xfrm>
              <a:off x="5508104" y="4653136"/>
              <a:ext cx="1008112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400" b="1" dirty="0" err="1" smtClean="0"/>
              <a:t>Resyntéza</a:t>
            </a:r>
            <a:r>
              <a:rPr lang="cs-CZ" sz="1400" b="1" dirty="0" smtClean="0"/>
              <a:t> ATP za přítomnosti kyslíku (aerobně)</a:t>
            </a:r>
            <a:r>
              <a:rPr lang="cs-CZ" sz="1400" dirty="0" smtClean="0"/>
              <a:t> – plíce a oběhový aparát jsou schopny dodávat tolik kyslíku, kolik je ho ve svalech a v ostatních pracujících tkáních zapotřebí.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err="1" smtClean="0"/>
              <a:t>Resyntéza</a:t>
            </a:r>
            <a:r>
              <a:rPr lang="cs-CZ" sz="1400" b="1" dirty="0" smtClean="0"/>
              <a:t> ATP bez přítomnosti kyslíku (anaerobně)</a:t>
            </a:r>
            <a:r>
              <a:rPr lang="cs-CZ" sz="1400" dirty="0" smtClean="0"/>
              <a:t> – svaly nedostávají takové množství kyslíku, kolik by ke své práci optimálně potřebovaly. Organizmus pracuje v tzv. kyslíkovém deficitu. 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/>
              <a:t>Rozlišujeme čtyři základní energetické krytí:</a:t>
            </a:r>
          </a:p>
          <a:p>
            <a:pPr marL="452628" indent="-342900" algn="just">
              <a:buNone/>
            </a:pPr>
            <a:r>
              <a:rPr lang="cs-CZ" sz="1400" dirty="0" smtClean="0"/>
              <a:t>a)	ATP – CP (anaerobně </a:t>
            </a:r>
            <a:r>
              <a:rPr lang="cs-CZ" sz="1400" dirty="0" err="1" smtClean="0"/>
              <a:t>alaktátová</a:t>
            </a:r>
            <a:r>
              <a:rPr lang="cs-CZ" sz="1400" dirty="0" smtClean="0"/>
              <a:t> zóna)</a:t>
            </a:r>
          </a:p>
          <a:p>
            <a:pPr marL="452628" indent="-342900" algn="just">
              <a:buNone/>
            </a:pPr>
            <a:r>
              <a:rPr lang="cs-CZ" sz="1400" dirty="0" smtClean="0"/>
              <a:t>b)	LA (anaerobně laktátová zóna)</a:t>
            </a:r>
          </a:p>
          <a:p>
            <a:pPr marL="452628" indent="-342900" algn="just">
              <a:buNone/>
            </a:pPr>
            <a:r>
              <a:rPr lang="cs-CZ" sz="1400" dirty="0" smtClean="0"/>
              <a:t>c)	LA – O2 (aerobně laktátová, smíšená zóna)</a:t>
            </a:r>
          </a:p>
          <a:p>
            <a:pPr marL="452628" indent="-342900" algn="just">
              <a:buNone/>
            </a:pPr>
            <a:r>
              <a:rPr lang="cs-CZ" sz="1400" dirty="0" smtClean="0"/>
              <a:t>d)	Oxidativní O2 (aerobně </a:t>
            </a:r>
            <a:r>
              <a:rPr lang="cs-CZ" sz="1400" dirty="0" err="1" smtClean="0"/>
              <a:t>alaktátová</a:t>
            </a:r>
            <a:r>
              <a:rPr lang="cs-CZ" sz="1400" dirty="0" smtClean="0"/>
              <a:t>, oxidativní zóna)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AutoNum type="arabicPeriod"/>
            </a:pPr>
            <a:r>
              <a:rPr lang="cs-CZ" sz="1400" b="1" dirty="0" smtClean="0">
                <a:solidFill>
                  <a:srgbClr val="0070C0"/>
                </a:solidFill>
              </a:rPr>
              <a:t>ATP </a:t>
            </a:r>
            <a:r>
              <a:rPr lang="cs-CZ" sz="1400" b="1" dirty="0" smtClean="0">
                <a:solidFill>
                  <a:srgbClr val="0070C0"/>
                </a:solidFill>
              </a:rPr>
              <a:t>– CP zóna</a:t>
            </a:r>
            <a:r>
              <a:rPr lang="cs-CZ" sz="1400" dirty="0" smtClean="0"/>
              <a:t> </a:t>
            </a:r>
          </a:p>
          <a:p>
            <a:pPr marL="452628" indent="-342900" algn="just">
              <a:buFontTx/>
              <a:buAutoNum type="arabicPeriod"/>
            </a:pPr>
            <a:r>
              <a:rPr lang="cs-CZ" sz="1400" dirty="0" smtClean="0"/>
              <a:t>Pro </a:t>
            </a:r>
            <a:r>
              <a:rPr lang="cs-CZ" sz="1400" dirty="0" smtClean="0"/>
              <a:t>práci v této zóně se energetické krytí pro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 získává rozštěpením </a:t>
            </a:r>
            <a:r>
              <a:rPr lang="cs-CZ" sz="1400" dirty="0" err="1" smtClean="0"/>
              <a:t>makroenergetické</a:t>
            </a:r>
            <a:r>
              <a:rPr lang="cs-CZ" sz="1400" dirty="0" smtClean="0"/>
              <a:t> vazby u </a:t>
            </a:r>
            <a:r>
              <a:rPr lang="cs-CZ" sz="1400" dirty="0" err="1" smtClean="0"/>
              <a:t>kreatinfosfátu</a:t>
            </a:r>
            <a:r>
              <a:rPr lang="cs-CZ" sz="1400" dirty="0" smtClean="0"/>
              <a:t> (CP).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Tato </a:t>
            </a:r>
            <a:r>
              <a:rPr lang="cs-CZ" sz="1400" dirty="0" err="1" smtClean="0"/>
              <a:t>makroergní</a:t>
            </a:r>
            <a:r>
              <a:rPr lang="cs-CZ" sz="1400" dirty="0" smtClean="0"/>
              <a:t> sloučenina je schopna </a:t>
            </a:r>
            <a:r>
              <a:rPr lang="cs-CZ" sz="1400" b="1" dirty="0" smtClean="0"/>
              <a:t>dodávat</a:t>
            </a:r>
            <a:r>
              <a:rPr lang="cs-CZ" sz="1400" dirty="0" smtClean="0"/>
              <a:t> energii </a:t>
            </a:r>
            <a:r>
              <a:rPr lang="cs-CZ" sz="1400" b="1" dirty="0" smtClean="0"/>
              <a:t>rychle</a:t>
            </a:r>
            <a:r>
              <a:rPr lang="cs-CZ" sz="1400" dirty="0" smtClean="0"/>
              <a:t>, ale </a:t>
            </a:r>
            <a:r>
              <a:rPr lang="cs-CZ" sz="1400" b="1" dirty="0" smtClean="0"/>
              <a:t>rychle se vyčerpá.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 tomto pásmu můžeme s vysokou intenzitou pracovat max. 10 – 15s. (u trénovaných jedinců až 20s). Schopnost pracovat v této zóně je podmíněna taky počtem svalových vláken. </a:t>
            </a: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3</a:t>
            </a:r>
            <a:r>
              <a:rPr lang="cs-CZ" sz="3600" b="1" dirty="0" smtClean="0">
                <a:solidFill>
                  <a:srgbClr val="0070C0"/>
                </a:solidFill>
              </a:rPr>
              <a:t>. 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1400" dirty="0" smtClean="0"/>
              <a:t>U ATP – CP zóny je důležitá </a:t>
            </a:r>
            <a:r>
              <a:rPr lang="cs-CZ" sz="1400" b="1" dirty="0" smtClean="0"/>
              <a:t>délka odpočinku, </a:t>
            </a:r>
            <a:r>
              <a:rPr lang="cs-CZ" sz="1400" dirty="0" smtClean="0"/>
              <a:t>která slouží k </a:t>
            </a:r>
            <a:r>
              <a:rPr lang="cs-CZ" sz="1400" dirty="0" err="1" smtClean="0"/>
              <a:t>resyntéze</a:t>
            </a:r>
            <a:r>
              <a:rPr lang="cs-CZ" sz="1400" dirty="0" smtClean="0"/>
              <a:t> CP. Při nedostatečném odpočinku se nestačí CP obnovit – na tuto variantu reaguje organismus zapojením dalších energetických zón (především LA), což se odráží na rychlostní práci. (zapojení LA zóny je zvýšená kyselost vnitřního prostředí, čímž dochází ke zhoršení koordinace pohybu).</a:t>
            </a:r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2. LA zóna</a:t>
            </a:r>
            <a:r>
              <a:rPr lang="cs-CZ" sz="1400" dirty="0" smtClean="0"/>
              <a:t> 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FontTx/>
              <a:buChar char="-"/>
            </a:pPr>
            <a:r>
              <a:rPr lang="cs-CZ" sz="1400" dirty="0" smtClean="0"/>
              <a:t>Hlavní činnost této zóny začíná po 20s a trvá maximálně 2 – 3 minuty.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Energie se získává anaerobní glykózou (to je štěpení glukózy bez přítomnosti kyslíku).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Lze takto získat poměrně vysoké množství energie – negativní je vznik soli </a:t>
            </a:r>
            <a:r>
              <a:rPr lang="cs-CZ" sz="1400" b="1" dirty="0" smtClean="0"/>
              <a:t>kyseliny mléčné</a:t>
            </a:r>
            <a:r>
              <a:rPr lang="cs-CZ" sz="1400" dirty="0" smtClean="0"/>
              <a:t> tzv. Laktát – LA.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Negativní: únava, snížena úroveň koordinace apod. (v extrémních případech musí dojít přerušení pohybové činnosti).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Odbourání laktátu vyžaduje přísun energie aerobní cestou. (i několik hodin). Odbourávání napomáhán lehké cvičení v nízké intenzitě.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Laktátová křivka je u každého individuální- smyslem tréninku je aby došlo k pozdějšímu nárůstu ANP (bod překročení anaerobního prahu)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3</a:t>
            </a:r>
            <a:r>
              <a:rPr lang="cs-CZ" sz="3600" b="1" dirty="0" smtClean="0">
                <a:solidFill>
                  <a:srgbClr val="0070C0"/>
                </a:solidFill>
              </a:rPr>
              <a:t>. 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965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3. LA – O2 zóna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Při práci v délce 3 – 10 min přechází anaerobní glykolýza v aerobní glykolýzu. Tento přechod se nazývá </a:t>
            </a:r>
            <a:r>
              <a:rPr lang="cs-CZ" sz="1400" b="1" dirty="0" smtClean="0"/>
              <a:t>anaerobní práh ANP. </a:t>
            </a:r>
            <a:endParaRPr lang="cs-CZ" sz="1400" dirty="0" smtClean="0"/>
          </a:p>
          <a:p>
            <a:pPr algn="just">
              <a:buFontTx/>
              <a:buChar char="-"/>
            </a:pPr>
            <a:r>
              <a:rPr lang="cs-CZ" sz="1400" dirty="0" smtClean="0"/>
              <a:t>Jedná se o takovou nevyšší intenzitu pohybu, při které již k úhradě energie pro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 nestačí pouze aerobní procesy, ale zapojují se i procesy anaerobní. Jejich zapojení však není na takové úrovni, aby docházelo k výraznému zvýšení hladiny laktátu a s tím spojeným negativním důsledkům.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Celá metabolický systém je v dynamické rovnováze mezi zvýšenou tvorbou laktátu a schopností organismu jej oxidovat.   </a:t>
            </a:r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4. Oxidativní (O2) zóna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Přebírá hlavní funkci zásobitele energie pro výkony trvající nad 10 min.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Hlavními energetickými zdroji jsou glukóza a tuky.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Procesy, při kterých dochází k odbourávání těchto sloučenin probíhají za přístupu kyslíku (aerobně).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Doba po kterou vydržíme pracovat se zásobou glukózy je kolem 1 hod. Tuky vystačí na dlouhou dobu (přibližně několik hodin).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Množství energie takto získané je značné, ale je uvolňované pomalu. Proto intenzita se kterou je možno pracovat je nízká. </a:t>
            </a:r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3</a:t>
            </a:r>
            <a:r>
              <a:rPr lang="cs-CZ" sz="3600" b="1" dirty="0" smtClean="0">
                <a:solidFill>
                  <a:srgbClr val="0070C0"/>
                </a:solidFill>
              </a:rPr>
              <a:t>. 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1400" dirty="0" smtClean="0"/>
              <a:t>Využití vysoké úrovně rozvoje aerobních procesů je spojováno jak s rozvojem </a:t>
            </a:r>
            <a:r>
              <a:rPr lang="cs-CZ" sz="1400" b="1" dirty="0" smtClean="0"/>
              <a:t>vytrvalostních schopností</a:t>
            </a:r>
            <a:r>
              <a:rPr lang="cs-CZ" sz="1400" dirty="0" smtClean="0"/>
              <a:t>, tak s vysokou úrovní </a:t>
            </a:r>
            <a:r>
              <a:rPr lang="cs-CZ" sz="1400" b="1" dirty="0" smtClean="0"/>
              <a:t>zotavných procesů. </a:t>
            </a:r>
            <a:r>
              <a:rPr lang="cs-CZ" sz="1400" dirty="0" smtClean="0"/>
              <a:t> Což umožňuje efektivně využívat kyslík ve svalech a tím udržet relativně vysokou intenzitu pohybu bez toho, aniž by došlo ke koncentraci laktátu. 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Důležitou roli pro stanovení hranice, zde hraje i množství svalových vláken (pomalé vlákna).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Při tréninku v oxidativní zóně je potřeba odlišit </a:t>
            </a:r>
            <a:r>
              <a:rPr lang="cs-CZ" sz="1400" b="1" dirty="0" smtClean="0"/>
              <a:t>rozvojový trénink </a:t>
            </a:r>
            <a:r>
              <a:rPr lang="cs-CZ" sz="1400" dirty="0" smtClean="0"/>
              <a:t>vytrvalostních schopností, od tréninku </a:t>
            </a:r>
            <a:r>
              <a:rPr lang="cs-CZ" sz="1400" b="1" dirty="0" smtClean="0"/>
              <a:t>zotavovacího.</a:t>
            </a:r>
          </a:p>
          <a:p>
            <a:pPr algn="just">
              <a:buFontTx/>
              <a:buChar char="-"/>
            </a:pPr>
            <a:endParaRPr lang="cs-CZ" sz="1400" b="1" dirty="0" smtClean="0"/>
          </a:p>
          <a:p>
            <a:pPr algn="just">
              <a:buFontTx/>
              <a:buChar char="-"/>
            </a:pPr>
            <a:endParaRPr lang="cs-CZ" sz="1400" b="1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Shrnutí</a:t>
            </a:r>
          </a:p>
          <a:p>
            <a:pPr algn="just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cs-CZ" sz="1400" i="1" dirty="0" smtClean="0">
                <a:solidFill>
                  <a:srgbClr val="0070C0"/>
                </a:solidFill>
              </a:rPr>
              <a:t>	„ Při jakémkoliv pohybu získáváme energii pro tuto činnost z rozpadu </a:t>
            </a:r>
            <a:r>
              <a:rPr lang="cs-CZ" sz="1400" i="1" dirty="0" err="1" smtClean="0">
                <a:solidFill>
                  <a:srgbClr val="0070C0"/>
                </a:solidFill>
              </a:rPr>
              <a:t>makroergních</a:t>
            </a:r>
            <a:r>
              <a:rPr lang="cs-CZ" sz="1400" i="1" dirty="0" smtClean="0">
                <a:solidFill>
                  <a:srgbClr val="0070C0"/>
                </a:solidFill>
              </a:rPr>
              <a:t> vazeb v ATP. Do procesu </a:t>
            </a:r>
            <a:r>
              <a:rPr lang="cs-CZ" sz="1400" i="1" dirty="0" err="1" smtClean="0">
                <a:solidFill>
                  <a:srgbClr val="0070C0"/>
                </a:solidFill>
              </a:rPr>
              <a:t>resyntézy</a:t>
            </a:r>
            <a:r>
              <a:rPr lang="cs-CZ" sz="1400" i="1" dirty="0" smtClean="0">
                <a:solidFill>
                  <a:srgbClr val="0070C0"/>
                </a:solidFill>
              </a:rPr>
              <a:t> jsou zapojeny všechny energetické zóny. Rozdíl je pouze v jejich procentuálním zapojení na celkovém množství energie. Při krátkodobém zatížení (kolem 5s) o maximální intenzitě je potřebná energie hrazena přibližně z 95 procent ze zóny ATP-CP a zbytek je hrazen ze z=o ostatních. U dlouhotrvající práce nízké intenzity je tento poměr obdobný, ale v opačném poměru.“</a:t>
            </a:r>
          </a:p>
          <a:p>
            <a:pPr algn="just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algn="just">
              <a:buFontTx/>
              <a:buChar char="-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3</a:t>
            </a:r>
            <a:r>
              <a:rPr lang="cs-CZ" sz="3600" b="1" dirty="0" smtClean="0">
                <a:solidFill>
                  <a:srgbClr val="0070C0"/>
                </a:solidFill>
              </a:rPr>
              <a:t>. Zóny energetického krytí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1400" i="1" dirty="0" smtClean="0"/>
              <a:t>„Zatížení jsou především pohybové činnosti, které vyvolávají změny funkční aktivity organismu.“</a:t>
            </a:r>
          </a:p>
          <a:p>
            <a:pPr algn="just">
              <a:buNone/>
            </a:pPr>
            <a:endParaRPr lang="cs-CZ" sz="1400" i="1" dirty="0" smtClean="0"/>
          </a:p>
          <a:p>
            <a:pPr algn="just">
              <a:buNone/>
            </a:pPr>
            <a:endParaRPr lang="cs-CZ" sz="1400" i="1" dirty="0" smtClean="0"/>
          </a:p>
          <a:p>
            <a:pPr algn="just">
              <a:buNone/>
            </a:pPr>
            <a:r>
              <a:rPr lang="cs-CZ" sz="1400" b="1" dirty="0" smtClean="0"/>
              <a:t>Hlavní ukazatele zatížení: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a)	Objem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b)	Intenzita</a:t>
            </a:r>
          </a:p>
          <a:p>
            <a:pPr marL="452628" indent="-342900" algn="just">
              <a:buAutoNum type="alphaLcParenR" startAt="2"/>
            </a:pPr>
            <a:endParaRPr lang="cs-CZ" sz="1400" b="1" dirty="0" smtClean="0"/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dirty="0" smtClean="0"/>
              <a:t>Pro přesné dávkování tyto dva parametry nejsou dostačující, proto se v konkrétních</a:t>
            </a:r>
          </a:p>
          <a:p>
            <a:pPr marL="452628" indent="-342900" algn="just">
              <a:buNone/>
            </a:pPr>
            <a:r>
              <a:rPr lang="cs-CZ" sz="1400" dirty="0" smtClean="0"/>
              <a:t>podmínkách tréninku udává velikost zatížení následujícími </a:t>
            </a:r>
            <a:r>
              <a:rPr lang="cs-CZ" sz="1400" b="1" dirty="0" smtClean="0"/>
              <a:t>parametry</a:t>
            </a:r>
            <a:r>
              <a:rPr lang="cs-CZ" sz="1400" dirty="0" smtClean="0"/>
              <a:t>:</a:t>
            </a:r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1.	Doba trvání cvičení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2.	Počet opakování cvičení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3.	Intenzita cvičení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4.	Interval odpočinku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5. 	Způsob odpočinku</a:t>
            </a:r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endParaRPr lang="cs-CZ" sz="1400" b="1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4</a:t>
            </a:r>
            <a:r>
              <a:rPr lang="cs-CZ" sz="3600" b="1" dirty="0" smtClean="0">
                <a:solidFill>
                  <a:srgbClr val="0070C0"/>
                </a:solidFill>
              </a:rPr>
              <a:t>. Zatížení/Zotavení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Objem zatížení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Je chápáno jako </a:t>
            </a:r>
            <a:r>
              <a:rPr lang="cs-CZ" sz="1400" b="1" dirty="0" smtClean="0"/>
              <a:t>kvantitativní stránka</a:t>
            </a:r>
            <a:r>
              <a:rPr lang="cs-CZ" sz="1400" dirty="0" smtClean="0"/>
              <a:t> pohybové činnosti.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Hlavními ukazateli objemu jsou: </a:t>
            </a:r>
            <a:r>
              <a:rPr lang="cs-CZ" sz="1400" b="1" dirty="0" smtClean="0"/>
              <a:t>délka cviční </a:t>
            </a:r>
            <a:r>
              <a:rPr lang="cs-CZ" sz="1400" dirty="0" smtClean="0"/>
              <a:t>a</a:t>
            </a:r>
            <a:r>
              <a:rPr lang="cs-CZ" sz="1400" b="1" dirty="0" smtClean="0"/>
              <a:t> počet opakování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V praxi se kromě hl. ukazatelů objemu využívá, objemové rozdělení ve </a:t>
            </a:r>
            <a:r>
              <a:rPr lang="cs-CZ" sz="1400" b="1" dirty="0" smtClean="0"/>
              <a:t>dvou oblastech</a:t>
            </a:r>
            <a:r>
              <a:rPr lang="cs-CZ" sz="1400" dirty="0" smtClean="0"/>
              <a:t>:</a:t>
            </a:r>
          </a:p>
          <a:p>
            <a:pPr lvl="1" algn="just">
              <a:buNone/>
            </a:pPr>
            <a:endParaRPr lang="cs-CZ" sz="1400" dirty="0" smtClean="0"/>
          </a:p>
          <a:p>
            <a:pPr marL="736092" lvl="1" indent="-342900" algn="just">
              <a:buAutoNum type="arabicPeriod"/>
            </a:pPr>
            <a:r>
              <a:rPr lang="cs-CZ" sz="1400" dirty="0" smtClean="0"/>
              <a:t>Objem tréninku z hlediska </a:t>
            </a:r>
            <a:r>
              <a:rPr lang="cs-CZ" sz="1400" b="1" dirty="0" smtClean="0"/>
              <a:t>zón energetického krytí – </a:t>
            </a:r>
            <a:r>
              <a:rPr lang="cs-CZ" sz="1400" dirty="0" smtClean="0"/>
              <a:t>stanovuje se celkový počet minut podle zón, ve kterých probíhalo zatížení</a:t>
            </a:r>
          </a:p>
          <a:p>
            <a:pPr marL="736092" lvl="1" indent="-342900" algn="just">
              <a:buAutoNum type="arabicPeriod"/>
            </a:pPr>
            <a:r>
              <a:rPr lang="cs-CZ" sz="1400" dirty="0" smtClean="0"/>
              <a:t>Objem tréninku z hlediska </a:t>
            </a:r>
            <a:r>
              <a:rPr lang="cs-CZ" sz="1400" b="1" dirty="0" smtClean="0"/>
              <a:t>organizace cvičení </a:t>
            </a:r>
            <a:r>
              <a:rPr lang="cs-CZ" sz="1400" dirty="0" smtClean="0"/>
              <a:t>– zatížení v minutách rozdělené podle typu organizace cvičení (nácvik, kondiční trénink, silový trénink atd.)</a:t>
            </a:r>
          </a:p>
          <a:p>
            <a:pPr marL="185738" lvl="1" indent="0" algn="just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marL="185738" lvl="1" indent="0"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Intenzita zatížení</a:t>
            </a:r>
            <a:endParaRPr lang="cs-CZ" sz="1400" dirty="0" smtClean="0"/>
          </a:p>
          <a:p>
            <a:pPr marL="185738" lvl="1" indent="0" algn="just">
              <a:buFontTx/>
              <a:buChar char="-"/>
            </a:pPr>
            <a:r>
              <a:rPr lang="cs-CZ" sz="1400" dirty="0" smtClean="0"/>
              <a:t>    Je chápáno kvalitativní stránka zatížení, neboli jako stupeň úsilí v dané činnosti. </a:t>
            </a:r>
          </a:p>
          <a:p>
            <a:pPr marL="185738" lvl="1" indent="0" algn="just">
              <a:buFontTx/>
              <a:buChar char="-"/>
            </a:pPr>
            <a:r>
              <a:rPr lang="cs-CZ" sz="1400" dirty="0" smtClean="0"/>
              <a:t>    Míra intenzity cvičení se udává obvykle pomocí </a:t>
            </a:r>
            <a:r>
              <a:rPr lang="cs-CZ" sz="1400" b="1" dirty="0" smtClean="0"/>
              <a:t>fyziologických charakteristik </a:t>
            </a:r>
            <a:r>
              <a:rPr lang="cs-CZ" sz="1400" dirty="0" smtClean="0"/>
              <a:t>( např. </a:t>
            </a:r>
          </a:p>
          <a:p>
            <a:pPr marL="185738" lvl="1" indent="0" algn="just">
              <a:buNone/>
            </a:pPr>
            <a:r>
              <a:rPr lang="cs-CZ" sz="1400" dirty="0" smtClean="0"/>
              <a:t>      tepová frekvence (TF) ze jednu minutu, %VO2 max., hladina LA v krvi apod. </a:t>
            </a:r>
          </a:p>
          <a:p>
            <a:pPr marL="185738" lvl="1" indent="0" algn="just">
              <a:buFontTx/>
              <a:buChar char="-"/>
            </a:pPr>
            <a:r>
              <a:rPr lang="cs-CZ" sz="1400" dirty="0" smtClean="0"/>
              <a:t>    Východiskem pro stanovení intenzity tréninkového zatížení se ukazuje zapojení    </a:t>
            </a:r>
          </a:p>
          <a:p>
            <a:pPr marL="185738" lvl="1" indent="0" algn="just">
              <a:buNone/>
            </a:pPr>
            <a:r>
              <a:rPr lang="cs-CZ" sz="1400" dirty="0" smtClean="0"/>
              <a:t>      příslušných zón energetického krytí. </a:t>
            </a:r>
          </a:p>
          <a:p>
            <a:pPr marL="185738" lvl="1" indent="0" algn="just">
              <a:buFontTx/>
              <a:buChar char="-"/>
            </a:pPr>
            <a:endParaRPr lang="cs-CZ" sz="1400" dirty="0" smtClean="0"/>
          </a:p>
          <a:p>
            <a:pPr marL="185738" lvl="1" indent="0" algn="just">
              <a:buNone/>
            </a:pPr>
            <a:r>
              <a:rPr lang="cs-CZ" sz="1400" dirty="0" smtClean="0">
                <a:solidFill>
                  <a:srgbClr val="0070C0"/>
                </a:solidFill>
              </a:rPr>
              <a:t>„Pro stavbu sportovního tréninku je významný vtah mezi objemem a intenzitou zatížení, která má podobu nepřímé úměry. Čím vyšší je objem zatížení, tím je nižší intenzita a naopak.“</a:t>
            </a:r>
          </a:p>
          <a:p>
            <a:pPr marL="185738" lvl="1" indent="0" algn="just">
              <a:buFontTx/>
              <a:buChar char="-"/>
            </a:pPr>
            <a:endParaRPr lang="cs-CZ" sz="1400" dirty="0" smtClean="0"/>
          </a:p>
          <a:p>
            <a:pPr marL="185738" lvl="1" indent="0" algn="just">
              <a:buFontTx/>
              <a:buChar char="-"/>
            </a:pPr>
            <a:endParaRPr lang="cs-CZ" sz="1400" b="1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4</a:t>
            </a:r>
            <a:r>
              <a:rPr lang="cs-CZ" sz="3600" b="1" dirty="0" smtClean="0">
                <a:solidFill>
                  <a:srgbClr val="0070C0"/>
                </a:solidFill>
              </a:rPr>
              <a:t>. Zatížení/Zotavení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565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Zotavení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Délka a charakter odpočinku je jedním z důležitých parametrů zatížení, které jsou bezprostřední příčinou změn v organismu.</a:t>
            </a:r>
          </a:p>
          <a:p>
            <a:pPr algn="just">
              <a:buFontTx/>
              <a:buChar char="-"/>
            </a:pPr>
            <a:r>
              <a:rPr lang="cs-CZ" sz="1400" b="1" dirty="0" smtClean="0"/>
              <a:t>Rozeznáváme dvě fáze zotavení:</a:t>
            </a:r>
          </a:p>
          <a:p>
            <a:pPr algn="just">
              <a:buNone/>
            </a:pPr>
            <a:r>
              <a:rPr lang="cs-CZ" sz="1400" dirty="0" smtClean="0"/>
              <a:t>	a)  Rychlá – I. Fáze. Dochází zde k rychlému návratu hodnot funkcí až na 80 – 85% </a:t>
            </a:r>
          </a:p>
          <a:p>
            <a:pPr algn="just">
              <a:buNone/>
            </a:pPr>
            <a:r>
              <a:rPr lang="cs-CZ" sz="1400" dirty="0" smtClean="0"/>
              <a:t>                       výchozí úrovně. Rychlá fáze trvá několik desítek minut.</a:t>
            </a:r>
          </a:p>
          <a:p>
            <a:pPr algn="just">
              <a:buNone/>
            </a:pPr>
            <a:r>
              <a:rPr lang="cs-CZ" sz="1400" dirty="0" smtClean="0"/>
              <a:t>	b)  Pomalá – II. Fáze. Procesy zotavení ze značně zpomalují a trvají přibližně 5x déle.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V praxi rozlišujeme 3 typy zotavení:</a:t>
            </a:r>
          </a:p>
          <a:p>
            <a:pPr marL="452628" indent="-342900" algn="just">
              <a:buNone/>
            </a:pPr>
            <a:r>
              <a:rPr lang="cs-CZ" sz="1400" dirty="0" smtClean="0"/>
              <a:t>1.	Průběžné – probíhá souběžně s tréninkem, jeho rozsah a kvalita závisí na charakteru zatížení. Je charakteristické např. pro </a:t>
            </a:r>
            <a:r>
              <a:rPr lang="cs-CZ" sz="1400" dirty="0" err="1" smtClean="0"/>
              <a:t>resyntézu</a:t>
            </a:r>
            <a:r>
              <a:rPr lang="cs-CZ" sz="1400" dirty="0" smtClean="0"/>
              <a:t> ATP.</a:t>
            </a:r>
          </a:p>
          <a:p>
            <a:pPr marL="452628" indent="-342900" algn="just">
              <a:buNone/>
            </a:pPr>
            <a:r>
              <a:rPr lang="cs-CZ" sz="1400" dirty="0" smtClean="0"/>
              <a:t>2.	Bezprostředně po zatížení – odpovídá přibližně rychlé fázi zotavných procesů. </a:t>
            </a:r>
          </a:p>
          <a:p>
            <a:pPr marL="452628" indent="-342900" algn="just">
              <a:buNone/>
            </a:pPr>
            <a:r>
              <a:rPr lang="cs-CZ" sz="1400" dirty="0" smtClean="0"/>
              <a:t>3.	Dlouhodobé zotavení – dokončuje se obnova energetických rezerv. Nedílnou součástí této fáze je projev </a:t>
            </a:r>
            <a:r>
              <a:rPr lang="cs-CZ" sz="1400" dirty="0" err="1" smtClean="0"/>
              <a:t>superkompenzace</a:t>
            </a:r>
            <a:r>
              <a:rPr lang="cs-CZ" sz="1400" dirty="0" smtClean="0"/>
              <a:t>.  </a:t>
            </a:r>
          </a:p>
          <a:p>
            <a:pPr algn="just">
              <a:buNone/>
            </a:pPr>
            <a:r>
              <a:rPr lang="cs-CZ" sz="1400" dirty="0" smtClean="0"/>
              <a:t> </a:t>
            </a:r>
          </a:p>
          <a:p>
            <a:pPr algn="just">
              <a:buNone/>
            </a:pPr>
            <a:r>
              <a:rPr lang="cs-CZ" sz="1400" dirty="0" smtClean="0"/>
              <a:t>	Aktivní odpočinek: Svalová činnost, pokud možno odlišná od závodní činnosti a prováděna o přiměřené intenzitě, vyvolává v centrální nervové soustavě impulsy, prostřednictvím  srdečně-cévního a dýchacího systému pomáhají odstraňovat následky únavy a urychlují zotavné procesy.</a:t>
            </a:r>
          </a:p>
          <a:p>
            <a:pPr algn="just">
              <a:buFontTx/>
              <a:buChar char="-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4</a:t>
            </a:r>
            <a:r>
              <a:rPr lang="cs-CZ" sz="3600" b="1" dirty="0" smtClean="0">
                <a:solidFill>
                  <a:srgbClr val="0070C0"/>
                </a:solidFill>
              </a:rPr>
              <a:t>. Zatížení/Zotavení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Zatěžování</a:t>
            </a:r>
          </a:p>
          <a:p>
            <a:pPr>
              <a:buFontTx/>
              <a:buChar char="-"/>
            </a:pPr>
            <a:r>
              <a:rPr lang="cs-CZ" sz="1400" dirty="0" smtClean="0"/>
              <a:t>zatěžování je chápáno jako určitá série jednotlivých tréninkových zatížení</a:t>
            </a:r>
          </a:p>
          <a:p>
            <a:pPr>
              <a:buFontTx/>
              <a:buChar char="-"/>
            </a:pPr>
            <a:r>
              <a:rPr lang="cs-CZ" sz="1400" dirty="0" smtClean="0"/>
              <a:t>Zatěžování je příčinou růstu výkonnosti. V dlouhodobém tréninku není přírůstek zatížení a přírůstek výkonnosti paralelní, ale naopak se v určitých úsecích mění vzájemný poměr. </a:t>
            </a:r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Dvě základní fáze zatěžování – růst výkonnosti:</a:t>
            </a:r>
          </a:p>
          <a:p>
            <a:pPr marL="452628" indent="-342900">
              <a:buNone/>
            </a:pPr>
            <a:r>
              <a:rPr lang="cs-CZ" sz="1400" b="1" dirty="0" smtClean="0"/>
              <a:t>1)	Zatěžování a růst výkonnosti roste paralelně </a:t>
            </a:r>
            <a:r>
              <a:rPr lang="cs-CZ" sz="1400" dirty="0" smtClean="0"/>
              <a:t>– jde spíš o objem tréninků</a:t>
            </a:r>
          </a:p>
          <a:p>
            <a:pPr marL="452628" indent="-342900">
              <a:buNone/>
            </a:pPr>
            <a:r>
              <a:rPr lang="cs-CZ" sz="1400" b="1" dirty="0" smtClean="0"/>
              <a:t>2)	Tréninkové přírůstky zatížení se zvyšují – </a:t>
            </a:r>
            <a:r>
              <a:rPr lang="cs-CZ" sz="1400" dirty="0" smtClean="0"/>
              <a:t>k růstu výkonnosti musí růst tréninkové zatížení</a:t>
            </a:r>
          </a:p>
          <a:p>
            <a:pPr marL="452628" indent="-342900" algn="ctr">
              <a:buNone/>
            </a:pPr>
            <a:endParaRPr lang="cs-CZ" sz="1400" b="1" dirty="0" smtClean="0"/>
          </a:p>
          <a:p>
            <a:pPr marL="452628" indent="-342900" algn="ctr">
              <a:buNone/>
            </a:pPr>
            <a:r>
              <a:rPr lang="cs-CZ" sz="1400" i="1" dirty="0" smtClean="0"/>
              <a:t>„Tréninkové zatížení musí působit na organismus na úrovni </a:t>
            </a:r>
            <a:r>
              <a:rPr lang="cs-CZ" sz="1400" b="1" i="1" dirty="0" smtClean="0"/>
              <a:t>prahového zatížení</a:t>
            </a:r>
            <a:r>
              <a:rPr lang="cs-CZ" sz="1400" i="1" dirty="0" smtClean="0"/>
              <a:t>“</a:t>
            </a:r>
          </a:p>
          <a:p>
            <a:pPr marL="452628" indent="-342900" algn="ctr">
              <a:buNone/>
            </a:pPr>
            <a:endParaRPr lang="cs-CZ" sz="1400" i="1" dirty="0" smtClean="0"/>
          </a:p>
          <a:p>
            <a:pPr marL="452628" indent="-342900" algn="just">
              <a:buNone/>
            </a:pPr>
            <a:r>
              <a:rPr lang="cs-CZ" sz="1400" b="1" dirty="0" err="1" smtClean="0">
                <a:solidFill>
                  <a:srgbClr val="0070C0"/>
                </a:solidFill>
              </a:rPr>
              <a:t>Superkompenzace</a:t>
            </a: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četnost tréninkových zatížení se nezakládá na libovolných odstupech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Tělo má k dispozici určité množství energie, které vydává při zatížení = </a:t>
            </a:r>
            <a:r>
              <a:rPr lang="cs-CZ" sz="1400" b="1" dirty="0" smtClean="0"/>
              <a:t>aktuální energetický potenciál.</a:t>
            </a:r>
          </a:p>
          <a:p>
            <a:pPr marL="452628" indent="-342900" algn="just">
              <a:buFontTx/>
              <a:buChar char="-"/>
            </a:pPr>
            <a:endParaRPr lang="cs-CZ" sz="140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4</a:t>
            </a:r>
            <a:r>
              <a:rPr lang="cs-CZ" sz="3600" b="1" dirty="0" smtClean="0">
                <a:solidFill>
                  <a:srgbClr val="0070C0"/>
                </a:solidFill>
              </a:rPr>
              <a:t>. Zatížení/Zotavení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cs-CZ" sz="1400" dirty="0" smtClean="0"/>
              <a:t>Při zatížení dojde ke snížení energetického potenciálu, v okamžiku kdy přestane působit zatížení – organismus tuto energii doplňuje na výchozí úroveň. Avšak na chvíli doje ke zvýšení na vyšší úroveň = </a:t>
            </a:r>
            <a:r>
              <a:rPr lang="cs-CZ" sz="1400" b="1" dirty="0" err="1" smtClean="0"/>
              <a:t>superkompenzace</a:t>
            </a:r>
            <a:r>
              <a:rPr lang="cs-CZ" sz="1400" dirty="0" smtClean="0"/>
              <a:t> (toto je však dočasné). </a:t>
            </a:r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 smtClean="0"/>
          </a:p>
          <a:p>
            <a:pPr algn="just">
              <a:buFontTx/>
              <a:buChar char="-"/>
            </a:pPr>
            <a:r>
              <a:rPr lang="cs-CZ" sz="1400" dirty="0" smtClean="0"/>
              <a:t>Další zatížení by mělo nastat ve fázi </a:t>
            </a:r>
            <a:r>
              <a:rPr lang="cs-CZ" sz="1400" dirty="0" err="1" smtClean="0"/>
              <a:t>superkompenzace</a:t>
            </a:r>
            <a:r>
              <a:rPr lang="cs-CZ" sz="1400" dirty="0" smtClean="0"/>
              <a:t>, pozdější aplikace zatížení nevede k růstu výkonnosti, naopak trvalejší předčasné zatížení vede k nahromadění únavy a snížení výkonnosti.</a:t>
            </a:r>
          </a:p>
          <a:p>
            <a:pPr algn="just">
              <a:buNone/>
            </a:pPr>
            <a:r>
              <a:rPr lang="cs-CZ" sz="1400" dirty="0" smtClean="0"/>
              <a:t> </a:t>
            </a:r>
          </a:p>
          <a:p>
            <a:pPr>
              <a:buNone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4</a:t>
            </a:r>
            <a:r>
              <a:rPr lang="cs-CZ" sz="3600" b="1" dirty="0" smtClean="0">
                <a:solidFill>
                  <a:srgbClr val="0070C0"/>
                </a:solidFill>
              </a:rPr>
              <a:t>. Zatížení/Zotavení</a:t>
            </a:r>
            <a:endParaRPr lang="cs-CZ" sz="3600" b="1" dirty="0">
              <a:solidFill>
                <a:srgbClr val="0070C0"/>
              </a:solidFill>
            </a:endParaRPr>
          </a:p>
        </p:txBody>
      </p:sp>
      <p:grpSp>
        <p:nvGrpSpPr>
          <p:cNvPr id="55" name="Skupina 54"/>
          <p:cNvGrpSpPr/>
          <p:nvPr/>
        </p:nvGrpSpPr>
        <p:grpSpPr>
          <a:xfrm>
            <a:off x="1835696" y="1916832"/>
            <a:ext cx="4824536" cy="2880320"/>
            <a:chOff x="899592" y="2276872"/>
            <a:chExt cx="4824536" cy="2880320"/>
          </a:xfrm>
        </p:grpSpPr>
        <p:cxnSp>
          <p:nvCxnSpPr>
            <p:cNvPr id="8" name="Přímá spojovací čára 7"/>
            <p:cNvCxnSpPr/>
            <p:nvPr/>
          </p:nvCxnSpPr>
          <p:spPr>
            <a:xfrm rot="5400000">
              <a:off x="467544" y="3861048"/>
              <a:ext cx="25922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1763688" y="3573016"/>
              <a:ext cx="3960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Volný tvar 28"/>
            <p:cNvSpPr/>
            <p:nvPr/>
          </p:nvSpPr>
          <p:spPr>
            <a:xfrm>
              <a:off x="1774507" y="3252552"/>
              <a:ext cx="3074504" cy="1318591"/>
            </a:xfrm>
            <a:custGeom>
              <a:avLst/>
              <a:gdLst>
                <a:gd name="connsiteX0" fmla="*/ 0 w 3074504"/>
                <a:gd name="connsiteY0" fmla="*/ 307009 h 1318591"/>
                <a:gd name="connsiteX1" fmla="*/ 742122 w 3074504"/>
                <a:gd name="connsiteY1" fmla="*/ 1314174 h 1318591"/>
                <a:gd name="connsiteX2" fmla="*/ 1444487 w 3074504"/>
                <a:gd name="connsiteY2" fmla="*/ 333513 h 1318591"/>
                <a:gd name="connsiteX3" fmla="*/ 1881808 w 3074504"/>
                <a:gd name="connsiteY3" fmla="*/ 2209 h 1318591"/>
                <a:gd name="connsiteX4" fmla="*/ 2226365 w 3074504"/>
                <a:gd name="connsiteY4" fmla="*/ 320261 h 1318591"/>
                <a:gd name="connsiteX5" fmla="*/ 2451652 w 3074504"/>
                <a:gd name="connsiteY5" fmla="*/ 545548 h 1318591"/>
                <a:gd name="connsiteX6" fmla="*/ 2716695 w 3074504"/>
                <a:gd name="connsiteY6" fmla="*/ 320261 h 1318591"/>
                <a:gd name="connsiteX7" fmla="*/ 2875722 w 3074504"/>
                <a:gd name="connsiteY7" fmla="*/ 174487 h 1318591"/>
                <a:gd name="connsiteX8" fmla="*/ 3074504 w 3074504"/>
                <a:gd name="connsiteY8" fmla="*/ 320261 h 1318591"/>
                <a:gd name="connsiteX9" fmla="*/ 3074504 w 3074504"/>
                <a:gd name="connsiteY9" fmla="*/ 320261 h 131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4504" h="1318591">
                  <a:moveTo>
                    <a:pt x="0" y="307009"/>
                  </a:moveTo>
                  <a:cubicBezTo>
                    <a:pt x="250687" y="808383"/>
                    <a:pt x="501374" y="1309757"/>
                    <a:pt x="742122" y="1314174"/>
                  </a:cubicBezTo>
                  <a:cubicBezTo>
                    <a:pt x="982870" y="1318591"/>
                    <a:pt x="1254539" y="552174"/>
                    <a:pt x="1444487" y="333513"/>
                  </a:cubicBezTo>
                  <a:cubicBezTo>
                    <a:pt x="1634435" y="114852"/>
                    <a:pt x="1751495" y="4418"/>
                    <a:pt x="1881808" y="2209"/>
                  </a:cubicBezTo>
                  <a:cubicBezTo>
                    <a:pt x="2012121" y="0"/>
                    <a:pt x="2131391" y="229705"/>
                    <a:pt x="2226365" y="320261"/>
                  </a:cubicBezTo>
                  <a:cubicBezTo>
                    <a:pt x="2321339" y="410817"/>
                    <a:pt x="2369930" y="545548"/>
                    <a:pt x="2451652" y="545548"/>
                  </a:cubicBezTo>
                  <a:cubicBezTo>
                    <a:pt x="2533374" y="545548"/>
                    <a:pt x="2646017" y="382105"/>
                    <a:pt x="2716695" y="320261"/>
                  </a:cubicBezTo>
                  <a:cubicBezTo>
                    <a:pt x="2787373" y="258418"/>
                    <a:pt x="2816087" y="174487"/>
                    <a:pt x="2875722" y="174487"/>
                  </a:cubicBezTo>
                  <a:cubicBezTo>
                    <a:pt x="2935357" y="174487"/>
                    <a:pt x="3074504" y="320261"/>
                    <a:pt x="3074504" y="320261"/>
                  </a:cubicBezTo>
                  <a:lnTo>
                    <a:pt x="3074504" y="320261"/>
                  </a:ln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b="1" dirty="0"/>
            </a:p>
          </p:txBody>
        </p:sp>
        <p:cxnSp>
          <p:nvCxnSpPr>
            <p:cNvPr id="31" name="Přímá spojovací čára 30"/>
            <p:cNvCxnSpPr/>
            <p:nvPr/>
          </p:nvCxnSpPr>
          <p:spPr>
            <a:xfrm rot="5400000">
              <a:off x="1763688" y="4365104"/>
              <a:ext cx="158417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>
              <a:stCxn id="29" idx="2"/>
            </p:cNvCxnSpPr>
            <p:nvPr/>
          </p:nvCxnSpPr>
          <p:spPr>
            <a:xfrm flipH="1">
              <a:off x="3203848" y="3586065"/>
              <a:ext cx="15146" cy="157112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>
              <a:stCxn id="29" idx="4"/>
            </p:cNvCxnSpPr>
            <p:nvPr/>
          </p:nvCxnSpPr>
          <p:spPr>
            <a:xfrm flipH="1">
              <a:off x="3995936" y="3572813"/>
              <a:ext cx="4935" cy="151237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bdélník 36"/>
            <p:cNvSpPr/>
            <p:nvPr/>
          </p:nvSpPr>
          <p:spPr>
            <a:xfrm>
              <a:off x="1763688" y="3429000"/>
              <a:ext cx="79208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899592" y="3429000"/>
              <a:ext cx="646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/>
                <a:t>100%</a:t>
              </a:r>
              <a:endParaRPr lang="cs-CZ" sz="1400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1331640" y="2564904"/>
              <a:ext cx="282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/>
                <a:t>E</a:t>
              </a:r>
              <a:endParaRPr lang="cs-CZ" sz="1400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1835696" y="4869160"/>
              <a:ext cx="728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štěpení</a:t>
              </a:r>
              <a:endParaRPr lang="cs-CZ" sz="1200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2483768" y="4725144"/>
              <a:ext cx="9028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err="1" smtClean="0"/>
                <a:t>resyntéza</a:t>
              </a:r>
              <a:endParaRPr lang="cs-CZ" sz="1200" dirty="0"/>
            </a:p>
          </p:txBody>
        </p:sp>
        <p:cxnSp>
          <p:nvCxnSpPr>
            <p:cNvPr id="45" name="Přímá spojovací šipka 44"/>
            <p:cNvCxnSpPr/>
            <p:nvPr/>
          </p:nvCxnSpPr>
          <p:spPr>
            <a:xfrm rot="5400000">
              <a:off x="1907704" y="2780928"/>
              <a:ext cx="72008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ovéPole 45"/>
            <p:cNvSpPr txBox="1"/>
            <p:nvPr/>
          </p:nvSpPr>
          <p:spPr>
            <a:xfrm>
              <a:off x="1907704" y="2276872"/>
              <a:ext cx="1162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Fáze zatížení</a:t>
              </a:r>
              <a:endParaRPr lang="cs-CZ" sz="1200" dirty="0"/>
            </a:p>
          </p:txBody>
        </p:sp>
        <p:cxnSp>
          <p:nvCxnSpPr>
            <p:cNvPr id="48" name="Přímá spojovací šipka 47"/>
            <p:cNvCxnSpPr/>
            <p:nvPr/>
          </p:nvCxnSpPr>
          <p:spPr>
            <a:xfrm rot="5400000">
              <a:off x="2555776" y="3068960"/>
              <a:ext cx="72008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ovéPole 48"/>
            <p:cNvSpPr txBox="1"/>
            <p:nvPr/>
          </p:nvSpPr>
          <p:spPr>
            <a:xfrm>
              <a:off x="2411760" y="2492896"/>
              <a:ext cx="1204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Fáze zotavení</a:t>
              </a:r>
              <a:endParaRPr lang="cs-CZ" sz="1200" dirty="0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5364088" y="3717032"/>
              <a:ext cx="2519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 smtClean="0"/>
                <a:t>t</a:t>
              </a:r>
              <a:endParaRPr lang="cs-CZ" sz="1400" dirty="0"/>
            </a:p>
          </p:txBody>
        </p:sp>
        <p:cxnSp>
          <p:nvCxnSpPr>
            <p:cNvPr id="52" name="Přímá spojovací šipka 51"/>
            <p:cNvCxnSpPr/>
            <p:nvPr/>
          </p:nvCxnSpPr>
          <p:spPr>
            <a:xfrm rot="5400000">
              <a:off x="3671900" y="2960948"/>
              <a:ext cx="36004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ovéPole 53"/>
            <p:cNvSpPr txBox="1"/>
            <p:nvPr/>
          </p:nvSpPr>
          <p:spPr>
            <a:xfrm>
              <a:off x="3635896" y="2564904"/>
              <a:ext cx="1933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200" dirty="0" smtClean="0"/>
                <a:t>Fáze </a:t>
              </a:r>
              <a:r>
                <a:rPr lang="cs-CZ" sz="1200" dirty="0" err="1" smtClean="0"/>
                <a:t>superkompenzace</a:t>
              </a:r>
              <a:endParaRPr lang="cs-CZ" sz="12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dirty="0" smtClean="0"/>
              <a:t>1.	  Sportovní trénink</a:t>
            </a:r>
          </a:p>
          <a:p>
            <a:pPr>
              <a:buNone/>
            </a:pPr>
            <a:r>
              <a:rPr lang="cs-CZ" sz="1400" dirty="0" smtClean="0"/>
              <a:t>2.	  Sportovní výkon</a:t>
            </a:r>
          </a:p>
          <a:p>
            <a:pPr>
              <a:buNone/>
            </a:pPr>
            <a:r>
              <a:rPr lang="cs-CZ" sz="1400" dirty="0" smtClean="0"/>
              <a:t>3.	  Zóny energetického krytí</a:t>
            </a:r>
          </a:p>
          <a:p>
            <a:pPr>
              <a:buNone/>
            </a:pPr>
            <a:r>
              <a:rPr lang="cs-CZ" sz="1400" dirty="0" smtClean="0"/>
              <a:t>4.	  Zatížení/Zotavení</a:t>
            </a:r>
          </a:p>
          <a:p>
            <a:pPr marL="514350" indent="-514350">
              <a:buNone/>
            </a:pPr>
            <a:r>
              <a:rPr lang="cs-CZ" sz="1400" dirty="0" smtClean="0"/>
              <a:t>  5.	Složky sportovního tréninku</a:t>
            </a:r>
          </a:p>
          <a:p>
            <a:pPr lvl="1">
              <a:buNone/>
            </a:pPr>
            <a:r>
              <a:rPr lang="cs-CZ" sz="1400" dirty="0" smtClean="0"/>
              <a:t>5.1.	Kondiční příprava</a:t>
            </a:r>
          </a:p>
          <a:p>
            <a:pPr lvl="2">
              <a:buNone/>
            </a:pPr>
            <a:r>
              <a:rPr lang="cs-CZ" sz="1400" dirty="0" smtClean="0"/>
              <a:t>5.1.1. Silové schopnosti a jejich rozvoj</a:t>
            </a:r>
          </a:p>
          <a:p>
            <a:pPr lvl="2">
              <a:buNone/>
            </a:pPr>
            <a:r>
              <a:rPr lang="cs-CZ" sz="1400" dirty="0" smtClean="0"/>
              <a:t>5.1.2. Rychlostní schopnosti a jejich rozvoj</a:t>
            </a:r>
          </a:p>
          <a:p>
            <a:pPr lvl="2">
              <a:buNone/>
            </a:pPr>
            <a:r>
              <a:rPr lang="cs-CZ" sz="1400" dirty="0" smtClean="0"/>
              <a:t>5.1.3. Vytrvalostní schopnosti a jejich rozvoj</a:t>
            </a:r>
          </a:p>
          <a:p>
            <a:pPr lvl="2">
              <a:buNone/>
            </a:pPr>
            <a:r>
              <a:rPr lang="cs-CZ" sz="1400" dirty="0" smtClean="0"/>
              <a:t>5.1.4. Obratnostní schopnosti a jejich rozvoj</a:t>
            </a:r>
          </a:p>
          <a:p>
            <a:pPr lvl="2">
              <a:buNone/>
            </a:pPr>
            <a:r>
              <a:rPr lang="cs-CZ" sz="1400" dirty="0" smtClean="0"/>
              <a:t>5.1.5. Pohyblivost a její rozvoj</a:t>
            </a:r>
          </a:p>
          <a:p>
            <a:pPr lvl="1">
              <a:buNone/>
            </a:pPr>
            <a:r>
              <a:rPr lang="cs-CZ" sz="1400" dirty="0" smtClean="0"/>
              <a:t>5.2. 	Technická příprava</a:t>
            </a:r>
          </a:p>
          <a:p>
            <a:pPr lvl="1">
              <a:buNone/>
            </a:pPr>
            <a:r>
              <a:rPr lang="cs-CZ" sz="1400" dirty="0" smtClean="0"/>
              <a:t>5.3.	Taktická příprava</a:t>
            </a:r>
          </a:p>
          <a:p>
            <a:pPr lvl="1">
              <a:buNone/>
            </a:pPr>
            <a:r>
              <a:rPr lang="cs-CZ" sz="1400" dirty="0" smtClean="0"/>
              <a:t>5.4.	Psychologická příprava</a:t>
            </a:r>
          </a:p>
          <a:p>
            <a:pPr marL="514350" indent="-514350">
              <a:buNone/>
            </a:pPr>
            <a:r>
              <a:rPr lang="cs-CZ" sz="1400" dirty="0" smtClean="0"/>
              <a:t>  6.	Dlouhodobá koncepce sportovního tréninku</a:t>
            </a:r>
          </a:p>
          <a:p>
            <a:pPr marL="514350" indent="-514350">
              <a:buNone/>
            </a:pPr>
            <a:r>
              <a:rPr lang="cs-CZ" sz="1400" dirty="0" smtClean="0"/>
              <a:t>  7.	Cykly ve sportovním tréninku</a:t>
            </a:r>
          </a:p>
          <a:p>
            <a:pPr marL="514350" indent="-514350">
              <a:buNone/>
            </a:pPr>
            <a:r>
              <a:rPr lang="cs-CZ" sz="1400" dirty="0" smtClean="0"/>
              <a:t>  8.	Tréninková jednotka</a:t>
            </a:r>
          </a:p>
          <a:p>
            <a:pPr marL="914400" lvl="1" indent="-514350">
              <a:buNone/>
            </a:pPr>
            <a:r>
              <a:rPr lang="cs-CZ" sz="1400" dirty="0" smtClean="0"/>
              <a:t>  8.1.  Řízení sportovního tréninku</a:t>
            </a:r>
          </a:p>
          <a:p>
            <a:pPr marL="514350" indent="-514350">
              <a:buNone/>
            </a:pPr>
            <a:r>
              <a:rPr lang="cs-CZ" sz="1400" dirty="0" smtClean="0"/>
              <a:t>  9.	Sportovní příprava dětí</a:t>
            </a:r>
          </a:p>
          <a:p>
            <a:pPr lvl="1">
              <a:buNone/>
            </a:pPr>
            <a:endParaRPr lang="cs-CZ" sz="1400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Obsah	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1400" dirty="0" smtClean="0"/>
              <a:t>V praxi je potřeba brát v úvahu typ zatížení, jeho intenzitu a délku trvání</a:t>
            </a:r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FontTx/>
              <a:buChar char="-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4</a:t>
            </a:r>
            <a:r>
              <a:rPr lang="cs-CZ" sz="3600" b="1" dirty="0" smtClean="0">
                <a:solidFill>
                  <a:srgbClr val="0070C0"/>
                </a:solidFill>
              </a:rPr>
              <a:t>. Zatížení/Zotavení</a:t>
            </a:r>
            <a:endParaRPr lang="cs-CZ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691680" y="1844824"/>
          <a:ext cx="496855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995"/>
                <a:gridCol w="1057139"/>
                <a:gridCol w="28014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Typ zatížení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Délka</a:t>
                      </a:r>
                      <a:r>
                        <a:rPr lang="cs-CZ" sz="1600" baseline="0" dirty="0" smtClean="0"/>
                        <a:t> trvání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Čas nástupu </a:t>
                      </a:r>
                      <a:r>
                        <a:rPr lang="cs-CZ" sz="1600" dirty="0" err="1" smtClean="0"/>
                        <a:t>superkompenzace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ATP – CP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 – 5 min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ATP –</a:t>
                      </a:r>
                      <a:r>
                        <a:rPr lang="cs-CZ" sz="1600" baseline="0" dirty="0" smtClean="0"/>
                        <a:t> CP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20</a:t>
                      </a:r>
                      <a:r>
                        <a:rPr lang="cs-CZ" sz="1600" baseline="0" dirty="0" smtClean="0"/>
                        <a:t> – 30 min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LA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40s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60 min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LA – O2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15</a:t>
                      </a:r>
                      <a:r>
                        <a:rPr lang="cs-CZ" sz="1600" baseline="0" dirty="0" smtClean="0"/>
                        <a:t> min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12 hod.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 hod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 – 3</a:t>
                      </a:r>
                      <a:r>
                        <a:rPr lang="cs-CZ" sz="1600" baseline="0" dirty="0" smtClean="0"/>
                        <a:t> dny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5 hod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4</a:t>
                      </a:r>
                      <a:r>
                        <a:rPr lang="cs-CZ" sz="1600" baseline="0" dirty="0" smtClean="0"/>
                        <a:t> – 5 dnu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1400" dirty="0" smtClean="0"/>
              <a:t>Obsahem kondičního tréninku jsou především cvičení zaměřená na specializovaný rozvoj pohybových schopností.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Kondiční trénink má v přípravném a přechodném období všeobecný charakter</a:t>
            </a:r>
          </a:p>
          <a:p>
            <a:pPr algn="just">
              <a:buFontTx/>
              <a:buChar char="-"/>
            </a:pPr>
            <a:r>
              <a:rPr lang="cs-CZ" sz="1400" dirty="0" smtClean="0"/>
              <a:t>V </a:t>
            </a:r>
            <a:r>
              <a:rPr lang="cs-CZ" sz="1400" dirty="0" err="1" smtClean="0"/>
              <a:t>předzávodním</a:t>
            </a:r>
            <a:r>
              <a:rPr lang="cs-CZ" sz="1400" dirty="0" smtClean="0"/>
              <a:t> a závodním období má kondiční trénink význam především doplňkový, který se zaměřuje na rozvoj silových schopností a zlepšení zotavných funkcí organismu. </a:t>
            </a:r>
          </a:p>
          <a:p>
            <a:pPr algn="just">
              <a:buNone/>
            </a:pPr>
            <a:endParaRPr lang="cs-CZ" sz="1400" b="1" dirty="0" smtClean="0"/>
          </a:p>
          <a:p>
            <a:pPr algn="just">
              <a:buNone/>
            </a:pPr>
            <a:endParaRPr lang="cs-CZ" sz="1400" b="1" dirty="0" smtClean="0"/>
          </a:p>
          <a:p>
            <a:pPr algn="just">
              <a:buNone/>
            </a:pPr>
            <a:r>
              <a:rPr lang="cs-CZ" sz="1400" b="1" dirty="0" smtClean="0"/>
              <a:t>V tréninkové jednotce se rozvíjí pohybové schopnosti:</a:t>
            </a:r>
          </a:p>
          <a:p>
            <a:pPr algn="just">
              <a:buNone/>
            </a:pPr>
            <a:r>
              <a:rPr lang="cs-CZ" sz="1400" b="1" dirty="0" smtClean="0"/>
              <a:t>	</a:t>
            </a:r>
            <a:r>
              <a:rPr lang="cs-CZ" sz="1400" dirty="0" smtClean="0"/>
              <a:t>	</a:t>
            </a:r>
          </a:p>
          <a:p>
            <a:pPr algn="just">
              <a:buNone/>
            </a:pPr>
            <a:r>
              <a:rPr lang="cs-CZ" sz="1400" b="1" dirty="0" smtClean="0"/>
              <a:t>		a) monotematicky</a:t>
            </a:r>
            <a:r>
              <a:rPr lang="cs-CZ" sz="1400" dirty="0" smtClean="0"/>
              <a:t> – pohybové schopnosti se rozvíjí samostatně (síla, rychlost…)</a:t>
            </a:r>
          </a:p>
          <a:p>
            <a:pPr algn="just">
              <a:buNone/>
            </a:pPr>
            <a:r>
              <a:rPr lang="cs-CZ" sz="1400" dirty="0" smtClean="0"/>
              <a:t>		</a:t>
            </a:r>
          </a:p>
          <a:p>
            <a:pPr algn="just">
              <a:buNone/>
            </a:pPr>
            <a:r>
              <a:rPr lang="cs-CZ" sz="1400" b="1" dirty="0" smtClean="0"/>
              <a:t>		b) diferencovaně</a:t>
            </a:r>
            <a:r>
              <a:rPr lang="cs-CZ" sz="1400" dirty="0" smtClean="0"/>
              <a:t> – rozvoj několik schopnosti dohromady (rychlost a síla, 			             obratnost a rychlost..apod.)</a:t>
            </a:r>
          </a:p>
          <a:p>
            <a:pPr algn="just">
              <a:buNone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6839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Silové schopnosti </a:t>
            </a:r>
          </a:p>
          <a:p>
            <a:pPr>
              <a:buNone/>
            </a:pPr>
            <a:r>
              <a:rPr lang="cs-CZ" sz="1400" i="1" dirty="0" smtClean="0"/>
              <a:t>„Silové schopnosti jsou definovány jako schopnost překonávat či udržovat vnější odpor svalovou kontrakcí“</a:t>
            </a:r>
          </a:p>
          <a:p>
            <a:pPr>
              <a:buNone/>
            </a:pPr>
            <a:endParaRPr lang="cs-CZ" sz="1400" i="1" dirty="0" smtClean="0"/>
          </a:p>
          <a:p>
            <a:pPr>
              <a:buNone/>
            </a:pPr>
            <a:r>
              <a:rPr lang="cs-CZ" sz="1400" dirty="0" smtClean="0"/>
              <a:t>Podle změn délky svalu a podle napětí svalu hovoříme o kontrakci:</a:t>
            </a:r>
          </a:p>
          <a:p>
            <a:pPr marL="452628" indent="-342900">
              <a:buNone/>
            </a:pPr>
            <a:r>
              <a:rPr lang="cs-CZ" sz="1400" dirty="0" smtClean="0"/>
              <a:t>a)	IZOMETRICKÉ (STATICKÉ) – napětí se zvyšuje, délka se nemění</a:t>
            </a:r>
          </a:p>
          <a:p>
            <a:pPr marL="452628" indent="-342900">
              <a:buNone/>
            </a:pPr>
            <a:r>
              <a:rPr lang="cs-CZ" sz="1400" dirty="0" smtClean="0"/>
              <a:t>b)	IZOTONICKÉ (DYNAMICKÉ) – délka se zvyšuje, napětí zůstává přibližně stejné</a:t>
            </a:r>
          </a:p>
          <a:p>
            <a:pPr marL="452628" indent="-342900">
              <a:buAutoNum type="alphaLcParenR" startAt="2"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dirty="0" smtClean="0">
                <a:solidFill>
                  <a:srgbClr val="0070C0"/>
                </a:solidFill>
              </a:rPr>
              <a:t>Dělení silových schopností:</a:t>
            </a:r>
          </a:p>
          <a:p>
            <a:pPr marL="452628" indent="-342900">
              <a:buNone/>
            </a:pPr>
            <a:r>
              <a:rPr lang="cs-CZ" sz="1400" b="1" dirty="0" smtClean="0"/>
              <a:t>a) Statická síla</a:t>
            </a:r>
            <a:r>
              <a:rPr lang="cs-CZ" sz="1400" dirty="0" smtClean="0"/>
              <a:t> – úsilí se neprojevuje pohybem, většinou se jedná o udržení těla nebo 	             břemene v určitých polohách.</a:t>
            </a:r>
          </a:p>
          <a:p>
            <a:pPr marL="452628" indent="-342900">
              <a:buNone/>
            </a:pPr>
            <a:r>
              <a:rPr lang="cs-CZ" sz="1400" b="1" dirty="0" smtClean="0"/>
              <a:t>b) Dynamická síla </a:t>
            </a:r>
            <a:r>
              <a:rPr lang="cs-CZ" sz="1400" dirty="0" smtClean="0"/>
              <a:t>– projevuje se podstatou hybného systému nebo jeho části. Lze ji dále  		  dělit na:</a:t>
            </a:r>
          </a:p>
          <a:p>
            <a:pPr marL="452628" indent="-342900">
              <a:buNone/>
            </a:pPr>
            <a:r>
              <a:rPr lang="cs-CZ" sz="1400" dirty="0" smtClean="0"/>
              <a:t>		1. Výbušná (explozivní) síla – max. zrychlení + nízký odpor (např. při startu)</a:t>
            </a:r>
          </a:p>
          <a:p>
            <a:pPr marL="452628" indent="-342900">
              <a:buNone/>
            </a:pPr>
            <a:r>
              <a:rPr lang="cs-CZ" sz="1400" dirty="0" smtClean="0"/>
              <a:t>		2. Rychlá síla – max. zrychlení + nízký odpor. (např. změna směru v pohybu, </a:t>
            </a:r>
            <a:r>
              <a:rPr lang="cs-CZ" sz="1400" dirty="0" smtClean="0"/>
              <a:t>		rychlá kombinace</a:t>
            </a:r>
            <a:r>
              <a:rPr lang="cs-CZ" sz="1400" dirty="0" smtClean="0"/>
              <a:t>)</a:t>
            </a:r>
          </a:p>
          <a:p>
            <a:pPr marL="452628" indent="-342900">
              <a:buNone/>
            </a:pPr>
            <a:r>
              <a:rPr lang="cs-CZ" sz="1400" dirty="0" smtClean="0"/>
              <a:t>		3. Vytrvalostní síla – nízký odpor + nevelká stálá rychlost (např. udržet sílu během 		celého zápasu)</a:t>
            </a:r>
          </a:p>
          <a:p>
            <a:pPr marL="452628" indent="-342900">
              <a:buNone/>
            </a:pPr>
            <a:r>
              <a:rPr lang="cs-CZ" sz="1400" dirty="0" smtClean="0"/>
              <a:t>		4. Maximální síla – překonávání hraničního až max. odporu malou rychlostí.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Parametry zatížení</a:t>
            </a:r>
          </a:p>
          <a:p>
            <a:pPr>
              <a:buNone/>
            </a:pPr>
            <a:r>
              <a:rPr lang="cs-CZ" sz="1400" dirty="0" smtClean="0"/>
              <a:t>1. Velikost odporu</a:t>
            </a:r>
          </a:p>
          <a:p>
            <a:pPr>
              <a:buNone/>
            </a:pPr>
            <a:r>
              <a:rPr lang="cs-CZ" sz="1400" dirty="0" smtClean="0"/>
              <a:t>2. Počet opakování</a:t>
            </a:r>
          </a:p>
          <a:p>
            <a:pPr>
              <a:buNone/>
            </a:pPr>
            <a:r>
              <a:rPr lang="cs-CZ" sz="1400" dirty="0" smtClean="0"/>
              <a:t>3. Rychlost provedení pohybu</a:t>
            </a:r>
          </a:p>
          <a:p>
            <a:pPr>
              <a:buNone/>
            </a:pPr>
            <a:r>
              <a:rPr lang="cs-CZ" sz="1400" dirty="0" smtClean="0"/>
              <a:t>4. Délka odpočinku</a:t>
            </a:r>
          </a:p>
          <a:p>
            <a:pPr>
              <a:buNone/>
            </a:pPr>
            <a:r>
              <a:rPr lang="cs-CZ" sz="1400" dirty="0" smtClean="0"/>
              <a:t>5. Charakter odpočinku</a:t>
            </a:r>
          </a:p>
          <a:p>
            <a:pPr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Velikost odporu </a:t>
            </a:r>
            <a:r>
              <a:rPr lang="cs-CZ" sz="1400" dirty="0" smtClean="0"/>
              <a:t>je dána: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Hmotností použitého břemene (např.: hmotnost činky, závaží na stroji)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Kinetickou energii použitého břemene (např.: zachycení letícího </a:t>
            </a:r>
            <a:r>
              <a:rPr lang="cs-CZ" sz="1400" dirty="0" err="1" smtClean="0"/>
              <a:t>medicimbalu</a:t>
            </a:r>
            <a:r>
              <a:rPr lang="cs-CZ" sz="1400" dirty="0" smtClean="0"/>
              <a:t>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Reakcí pevné opory (např.: tlačení proti zdi)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Odporem vnějšího prostředí  (např.: běh v písku, ve vodě..)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Silou partnera (např.: přetlačování, zápasení..)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Gravitací (např.: zadržování padajícího břemene)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Mechanismem trenažéru (např.: bicyklový trenažér, atd.)</a:t>
            </a:r>
          </a:p>
          <a:p>
            <a:pPr marL="452628" indent="-342900">
              <a:buAutoNum type="arabicPeriod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>
              <a:buNone/>
            </a:pPr>
            <a:r>
              <a:rPr lang="cs-CZ" sz="1400" b="1" dirty="0" smtClean="0"/>
              <a:t>Počet opakování:</a:t>
            </a:r>
            <a:endParaRPr lang="cs-CZ" sz="1400" dirty="0" smtClean="0"/>
          </a:p>
          <a:p>
            <a:pPr marL="452628" indent="-342900">
              <a:buFontTx/>
              <a:buChar char="-"/>
            </a:pPr>
            <a:r>
              <a:rPr lang="cs-CZ" sz="1400" dirty="0" smtClean="0"/>
              <a:t>Počet opakování předpokládán nižší odpor, ne jsou maximální hodnoty (</a:t>
            </a:r>
            <a:r>
              <a:rPr lang="cs-CZ" sz="1400" dirty="0" err="1" smtClean="0"/>
              <a:t>tj.OM</a:t>
            </a:r>
            <a:r>
              <a:rPr lang="cs-CZ" sz="1400" dirty="0" smtClean="0"/>
              <a:t>=1), přičemž je žádoucí aby poslední opakování bylo provedeno s max. vypětím sportovce.</a:t>
            </a:r>
          </a:p>
          <a:p>
            <a:pPr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Rychlost provedení pohybu:</a:t>
            </a:r>
            <a:endParaRPr lang="cs-CZ" sz="1400" dirty="0" smtClean="0"/>
          </a:p>
          <a:p>
            <a:pPr marL="452628" indent="-342900">
              <a:buFontTx/>
              <a:buChar char="-"/>
            </a:pPr>
            <a:r>
              <a:rPr lang="cs-CZ" sz="1400" dirty="0" smtClean="0"/>
              <a:t>Vysoká až maximální rychlost provedení zvyšuje výrazně napětí ve svalu. </a:t>
            </a:r>
          </a:p>
          <a:p>
            <a:pPr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Délka odpočinku:</a:t>
            </a:r>
            <a:endParaRPr lang="cs-CZ" sz="1400" dirty="0" smtClean="0"/>
          </a:p>
          <a:p>
            <a:pPr marL="452628" indent="-342900">
              <a:buFontTx/>
              <a:buChar char="-"/>
            </a:pPr>
            <a:r>
              <a:rPr lang="cs-CZ" sz="1400" dirty="0" smtClean="0"/>
              <a:t>Je vhodné ji volit v souvislosti s energetickými zónami. Odpočinek je vhodný 2 – 3 min mezi jednotlivými opakováními (jelikož energie je zajišťována z ATP – CP zóny – kromě vytrvalostní síly).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Charakter odpočinku: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- Může se jednat o aktivní nebo pasivní odpočinek. </a:t>
            </a: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Rozvoj silových schopností</a:t>
            </a:r>
          </a:p>
          <a:p>
            <a:pPr>
              <a:buNone/>
            </a:pPr>
            <a:r>
              <a:rPr lang="cs-CZ" sz="1400" dirty="0" smtClean="0"/>
              <a:t>1. Metoda maximálních úsilí</a:t>
            </a:r>
          </a:p>
          <a:p>
            <a:pPr>
              <a:buNone/>
            </a:pPr>
            <a:r>
              <a:rPr lang="cs-CZ" sz="1400" dirty="0" smtClean="0"/>
              <a:t>2. Metoda opakovaných úsilí</a:t>
            </a:r>
          </a:p>
          <a:p>
            <a:pPr>
              <a:buNone/>
            </a:pPr>
            <a:r>
              <a:rPr lang="cs-CZ" sz="1400" dirty="0" smtClean="0"/>
              <a:t>3. Metoda rychlostní</a:t>
            </a:r>
          </a:p>
          <a:p>
            <a:pPr>
              <a:buNone/>
            </a:pPr>
            <a:r>
              <a:rPr lang="cs-CZ" sz="1400" dirty="0" smtClean="0"/>
              <a:t>4. Metoda vytrvalostní</a:t>
            </a:r>
          </a:p>
          <a:p>
            <a:pPr>
              <a:buNone/>
            </a:pPr>
            <a:r>
              <a:rPr lang="cs-CZ" sz="1400" dirty="0" smtClean="0"/>
              <a:t>5. Metoda </a:t>
            </a:r>
            <a:r>
              <a:rPr lang="cs-CZ" sz="1400" dirty="0" err="1" smtClean="0"/>
              <a:t>plyometrická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6. Metoda Izometrická</a:t>
            </a:r>
          </a:p>
          <a:p>
            <a:pPr>
              <a:buNone/>
            </a:pPr>
            <a:r>
              <a:rPr lang="cs-CZ" sz="1400" dirty="0" smtClean="0"/>
              <a:t>7. Metoda </a:t>
            </a:r>
            <a:r>
              <a:rPr lang="cs-CZ" sz="1400" dirty="0" err="1" smtClean="0"/>
              <a:t>Izokinetická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8. Metoda Intermediární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Metoda maximálních úsilí</a:t>
            </a:r>
          </a:p>
          <a:p>
            <a:pPr>
              <a:buNone/>
            </a:pPr>
            <a:r>
              <a:rPr lang="cs-CZ" sz="1400" dirty="0" smtClean="0"/>
              <a:t>Je založena na překonávání nejvyšších možných </a:t>
            </a:r>
          </a:p>
          <a:p>
            <a:pPr>
              <a:buNone/>
            </a:pPr>
            <a:r>
              <a:rPr lang="cs-CZ" sz="1400" dirty="0" smtClean="0"/>
              <a:t>odporů. Je vhodná pro rozvoj max. síly, neví vhodná</a:t>
            </a:r>
          </a:p>
          <a:p>
            <a:pPr>
              <a:buNone/>
            </a:pPr>
            <a:r>
              <a:rPr lang="cs-CZ" sz="1400" dirty="0" smtClean="0"/>
              <a:t>pro děti a začínající sportovce. </a:t>
            </a:r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508104" y="4293096"/>
          <a:ext cx="33843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Parametry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Velikost</a:t>
                      </a:r>
                      <a:r>
                        <a:rPr lang="cs-CZ" sz="1200" baseline="0" dirty="0" smtClean="0"/>
                        <a:t> odporu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95 – 100% OM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Rychlost pohybu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Malá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 – 3</a:t>
                      </a:r>
                      <a:r>
                        <a:rPr lang="cs-CZ" sz="1200" baseline="0" dirty="0" smtClean="0"/>
                        <a:t> x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 – 5 min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Obrázek 8" descr="MC900298637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204864"/>
            <a:ext cx="2784533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400" b="1" dirty="0" smtClean="0"/>
              <a:t>Metoda opakovaných úsilí (kulturistická)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Podstatou je cvičení s vysokým, ale nemaximálním</a:t>
            </a:r>
          </a:p>
          <a:p>
            <a:pPr>
              <a:buNone/>
            </a:pPr>
            <a:r>
              <a:rPr lang="cs-CZ" sz="1400" dirty="0" smtClean="0"/>
              <a:t>odporem. Vhodná již pro silově připravené jedince.</a:t>
            </a:r>
          </a:p>
          <a:p>
            <a:pPr>
              <a:buNone/>
            </a:pPr>
            <a:r>
              <a:rPr lang="cs-CZ" sz="1400" dirty="0" smtClean="0"/>
              <a:t>U této metody se často pracuje s </a:t>
            </a:r>
            <a:r>
              <a:rPr lang="cs-CZ" sz="1400" b="1" dirty="0" smtClean="0"/>
              <a:t>pyramidovým</a:t>
            </a:r>
          </a:p>
          <a:p>
            <a:pPr>
              <a:buNone/>
            </a:pPr>
            <a:r>
              <a:rPr lang="cs-CZ" sz="1400" b="1" dirty="0" smtClean="0"/>
              <a:t>stupňováním  odporu.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Metoda izometrická (statická)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Cvičení jsou stavěna na principu působení proti </a:t>
            </a:r>
          </a:p>
          <a:p>
            <a:pPr>
              <a:buNone/>
            </a:pPr>
            <a:r>
              <a:rPr lang="cs-CZ" sz="1400" b="1" dirty="0" smtClean="0"/>
              <a:t>nepřekonatelnému odporu</a:t>
            </a:r>
            <a:r>
              <a:rPr lang="cs-CZ" sz="1400" dirty="0" smtClean="0"/>
              <a:t>. (např. tlak proti stěně)</a:t>
            </a:r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148064" y="1556792"/>
          <a:ext cx="33843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Parametry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Velikost</a:t>
                      </a:r>
                      <a:r>
                        <a:rPr lang="cs-CZ" sz="1200" baseline="0" dirty="0" smtClean="0"/>
                        <a:t> odporu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80% OM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Rychlost pohybu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Nemaximální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 – 15x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 – 5 min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563888" y="4653136"/>
          <a:ext cx="4752528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31236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Parametry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Délka kontrakce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5 – 15 s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Z počátku se doporučuje 3-5x při</a:t>
                      </a:r>
                      <a:r>
                        <a:rPr lang="cs-CZ" sz="1200" baseline="0" dirty="0" smtClean="0"/>
                        <a:t> silové vyspělosti počet vzrůstá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Délka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 min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Obrázek 9" descr="MC900292460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5" y="3068960"/>
            <a:ext cx="1872208" cy="486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400" b="1" dirty="0" smtClean="0"/>
              <a:t>Metoda Intermediární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Metoda spojuje </a:t>
            </a:r>
            <a:r>
              <a:rPr lang="cs-CZ" sz="1400" b="1" dirty="0" smtClean="0"/>
              <a:t>dynamickou a statickou </a:t>
            </a:r>
            <a:r>
              <a:rPr lang="cs-CZ" sz="1400" dirty="0" smtClean="0"/>
              <a:t>kontrakci. Cvik začíná </a:t>
            </a:r>
            <a:r>
              <a:rPr lang="cs-CZ" sz="1400" b="1" dirty="0" smtClean="0"/>
              <a:t>dynamickým </a:t>
            </a:r>
            <a:r>
              <a:rPr lang="cs-CZ" sz="1400" dirty="0" smtClean="0"/>
              <a:t>překonáváním </a:t>
            </a:r>
          </a:p>
          <a:p>
            <a:pPr>
              <a:buNone/>
            </a:pPr>
            <a:r>
              <a:rPr lang="cs-CZ" sz="1400" dirty="0" smtClean="0"/>
              <a:t>odporu. V průběhu však dojde v určitých polohách k </a:t>
            </a:r>
            <a:r>
              <a:rPr lang="cs-CZ" sz="1400" b="1" dirty="0" smtClean="0"/>
              <a:t>zastavení</a:t>
            </a:r>
            <a:r>
              <a:rPr lang="cs-CZ" sz="1400" dirty="0" smtClean="0"/>
              <a:t> a následné </a:t>
            </a:r>
            <a:r>
              <a:rPr lang="cs-CZ" sz="1400" b="1" dirty="0" smtClean="0"/>
              <a:t>výdrži</a:t>
            </a:r>
            <a:r>
              <a:rPr lang="cs-CZ" sz="1400" dirty="0" smtClean="0"/>
              <a:t> po dobu </a:t>
            </a:r>
          </a:p>
          <a:p>
            <a:pPr>
              <a:buNone/>
            </a:pPr>
            <a:r>
              <a:rPr lang="cs-CZ" sz="1400" dirty="0" smtClean="0"/>
              <a:t>asi 5s. Zastavení a výdrže jsou během pohybu 2x – 4x. Zatížení obdobné jako u </a:t>
            </a:r>
          </a:p>
          <a:p>
            <a:pPr>
              <a:buNone/>
            </a:pPr>
            <a:r>
              <a:rPr lang="cs-CZ" sz="1400" dirty="0" smtClean="0"/>
              <a:t>opakovaných úsilí.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Metoda rychlostní (dynamických úsilí)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Základem je snaha o co možná nejrychlejší</a:t>
            </a:r>
          </a:p>
          <a:p>
            <a:pPr>
              <a:buNone/>
            </a:pPr>
            <a:r>
              <a:rPr lang="cs-CZ" sz="1400" dirty="0" smtClean="0"/>
              <a:t>provedení pohybu. Tuto metodu je možno</a:t>
            </a:r>
          </a:p>
          <a:p>
            <a:pPr>
              <a:buNone/>
            </a:pPr>
            <a:r>
              <a:rPr lang="cs-CZ" sz="1400" dirty="0" smtClean="0"/>
              <a:t>použít v přípravě dětí.</a:t>
            </a:r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932040" y="3284984"/>
          <a:ext cx="3672408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Parametry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Velikost</a:t>
                      </a:r>
                      <a:r>
                        <a:rPr lang="cs-CZ" sz="1200" baseline="0" dirty="0" smtClean="0"/>
                        <a:t> odporu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30</a:t>
                      </a:r>
                      <a:r>
                        <a:rPr lang="cs-CZ" sz="1200" baseline="0" dirty="0" smtClean="0"/>
                        <a:t> - 6</a:t>
                      </a:r>
                      <a:r>
                        <a:rPr lang="cs-CZ" sz="1200" dirty="0" smtClean="0"/>
                        <a:t>0% OM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Rychlost pohybu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Vysoká až maximální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– 12x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 – 2 min, 3</a:t>
                      </a:r>
                      <a:r>
                        <a:rPr lang="cs-CZ" sz="1200" baseline="0" dirty="0" smtClean="0"/>
                        <a:t> – 5 min mezi sériemi 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Obrázek 9" descr="MC900298183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941168"/>
            <a:ext cx="1350106" cy="902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/>
              <a:t>Metoda </a:t>
            </a:r>
            <a:r>
              <a:rPr lang="cs-CZ" sz="1400" b="1" dirty="0" err="1" smtClean="0"/>
              <a:t>plyometrická</a:t>
            </a:r>
            <a:r>
              <a:rPr lang="cs-CZ" sz="1400" b="1" dirty="0" smtClean="0"/>
              <a:t> (rázová)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Tato metoda je založena na principu, že před vlastní svalovou kontrakcí je sval již stažen v </a:t>
            </a:r>
          </a:p>
          <a:p>
            <a:pPr>
              <a:buNone/>
            </a:pPr>
            <a:r>
              <a:rPr lang="cs-CZ" sz="1400" dirty="0" smtClean="0"/>
              <a:t>tzv. </a:t>
            </a:r>
            <a:r>
              <a:rPr lang="cs-CZ" sz="1400" b="1" dirty="0" smtClean="0"/>
              <a:t>„svalové předpětí“. </a:t>
            </a:r>
            <a:r>
              <a:rPr lang="cs-CZ" sz="1400" dirty="0" smtClean="0"/>
              <a:t>Tato energie se získává např. při pádu břemene či těla z určité </a:t>
            </a:r>
          </a:p>
          <a:p>
            <a:pPr>
              <a:buNone/>
            </a:pPr>
            <a:r>
              <a:rPr lang="cs-CZ" sz="1400" dirty="0" smtClean="0"/>
              <a:t>výšky. Ve fázi dopadu dochází k brzdivé kontrakci svalu, po které nastává vlastní aktivní </a:t>
            </a:r>
          </a:p>
          <a:p>
            <a:pPr>
              <a:buNone/>
            </a:pPr>
            <a:r>
              <a:rPr lang="cs-CZ" sz="1400" dirty="0" smtClean="0"/>
              <a:t>kontrakce. Tato metoda se zapojuje do tréninku max. 2 – 3x v týdnu. </a:t>
            </a:r>
            <a:endParaRPr lang="cs-CZ" sz="1400" b="1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Metoda </a:t>
            </a:r>
            <a:r>
              <a:rPr lang="cs-CZ" sz="1400" b="1" dirty="0" err="1" smtClean="0"/>
              <a:t>izokynetická</a:t>
            </a:r>
            <a:r>
              <a:rPr lang="cs-CZ" sz="1400" b="1" dirty="0" smtClean="0"/>
              <a:t> 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Využívá se zde speciálních zařízení – tzv. </a:t>
            </a:r>
            <a:r>
              <a:rPr lang="cs-CZ" sz="1400" dirty="0" err="1" smtClean="0"/>
              <a:t>izokinetické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 trenažéry. (v praxi se používají např. trenažéry pro </a:t>
            </a:r>
          </a:p>
          <a:p>
            <a:pPr>
              <a:buNone/>
            </a:pPr>
            <a:r>
              <a:rPr lang="cs-CZ" sz="1400" dirty="0" smtClean="0"/>
              <a:t>starty,apod.)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971600" y="2996952"/>
          <a:ext cx="7344816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400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Parametry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Velikost</a:t>
                      </a:r>
                      <a:r>
                        <a:rPr lang="cs-CZ" sz="1200" baseline="0" dirty="0" smtClean="0"/>
                        <a:t> odporu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daná</a:t>
                      </a:r>
                      <a:r>
                        <a:rPr lang="cs-CZ" sz="1200" baseline="0" dirty="0" smtClean="0"/>
                        <a:t> výškou pádu, výskoku a hmotností břemene. Výška seskoku je max. 1m (doporučuje se 60 – 80 cm)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5 – 6x v sérii, sérií menší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počet (3</a:t>
                      </a:r>
                      <a:r>
                        <a:rPr lang="cs-CZ" sz="1200" baseline="0" dirty="0" smtClean="0"/>
                        <a:t> – 5</a:t>
                      </a:r>
                      <a:r>
                        <a:rPr lang="cs-CZ" sz="1200" baseline="0" dirty="0"/>
                        <a:t>)</a:t>
                      </a:r>
                      <a:endParaRPr lang="cs-CZ" sz="12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 – 8 min mezi sériemi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220072" y="4797152"/>
          <a:ext cx="3672408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016224"/>
              </a:tblGrid>
              <a:tr h="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Parametry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</a:t>
                      </a:r>
                      <a:r>
                        <a:rPr lang="cs-CZ" sz="1200" baseline="0" dirty="0" smtClean="0"/>
                        <a:t>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 – 8 opakování v 5</a:t>
                      </a:r>
                      <a:r>
                        <a:rPr lang="cs-CZ" sz="1200" baseline="0" dirty="0" smtClean="0"/>
                        <a:t> – 8 sériích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Rychlost provedení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Co možná nejvyšší</a:t>
                      </a:r>
                      <a:r>
                        <a:rPr lang="cs-CZ" sz="1200" baseline="0" dirty="0" smtClean="0"/>
                        <a:t>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 – 2 min, 3</a:t>
                      </a:r>
                      <a:r>
                        <a:rPr lang="cs-CZ" sz="1200" baseline="0" dirty="0" smtClean="0"/>
                        <a:t> – 5 min mezi sériemi 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/>
              <a:t>Metoda vytrvalostní </a:t>
            </a:r>
            <a:r>
              <a:rPr lang="cs-CZ" sz="1400" dirty="0" smtClean="0"/>
              <a:t>– dělíme dle zóny krytí</a:t>
            </a:r>
          </a:p>
          <a:p>
            <a:pPr marL="452628" indent="-342900">
              <a:buNone/>
            </a:pPr>
            <a:r>
              <a:rPr lang="cs-CZ" sz="1400" dirty="0" smtClean="0"/>
              <a:t>a)	Aerobní silový trénink</a:t>
            </a:r>
          </a:p>
          <a:p>
            <a:pPr marL="452628" indent="-342900">
              <a:buNone/>
            </a:pPr>
            <a:r>
              <a:rPr lang="cs-CZ" sz="1400" dirty="0" smtClean="0"/>
              <a:t>b)	Anaerobní </a:t>
            </a:r>
            <a:r>
              <a:rPr lang="cs-CZ" sz="1400" dirty="0" smtClean="0"/>
              <a:t>silový </a:t>
            </a:r>
            <a:r>
              <a:rPr lang="cs-CZ" sz="1400" dirty="0" smtClean="0"/>
              <a:t>trénink</a:t>
            </a:r>
          </a:p>
          <a:p>
            <a:pPr marL="452628" indent="-342900">
              <a:buNone/>
            </a:pPr>
            <a:r>
              <a:rPr lang="cs-CZ" sz="1400" dirty="0" smtClean="0"/>
              <a:t>Aerobní </a:t>
            </a:r>
            <a:r>
              <a:rPr lang="cs-CZ" sz="1400" dirty="0" smtClean="0"/>
              <a:t>silový trénink – hl. kritériem je intenzita pohybu, která by se měla pohybovat na úrovni ANP. (okolo TF 170 – 180 tepů/min). V praxi se k aplikaci používá kruhový trénink silových schopností. </a:t>
            </a:r>
          </a:p>
          <a:p>
            <a:pPr marL="452628" indent="-342900">
              <a:buNone/>
            </a:pPr>
            <a:r>
              <a:rPr lang="cs-CZ" sz="1400" dirty="0" smtClean="0"/>
              <a:t>Aerobně </a:t>
            </a:r>
            <a:r>
              <a:rPr lang="cs-CZ" sz="1400" dirty="0" smtClean="0"/>
              <a:t>silový trénink – doba trvání cvičení je v rozmezí 30 – 90s, intenzita je relativně maximální po celou dobu cvičení (nesmí ale kolísat). Tep.180 – 200 tepů/min. Při cvičení se snažíme o co nejvyšší rychlost. Interval odpočinku je v poměru 1:2 až 1:3. Jako metoda tréninku se užívá kruhového tréninku. Laktátový trénink musí být vždy na konci tréninkové jednotky a musí následovat zotavovací zatížení.</a:t>
            </a:r>
          </a:p>
          <a:p>
            <a:pPr marL="452628" indent="-342900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Zásady </a:t>
            </a:r>
            <a:r>
              <a:rPr lang="cs-CZ" sz="1400" b="1" dirty="0" smtClean="0">
                <a:solidFill>
                  <a:srgbClr val="0070C0"/>
                </a:solidFill>
              </a:rPr>
              <a:t>silového trénink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Nejprve rozcvičení (příprava svalstva a kloubů)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Lehká rozcvička, která navodí ve svalech potřebné napětí (např. lehké činky)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Je potřeba zařazovat cvičení na vyvážení </a:t>
            </a:r>
            <a:r>
              <a:rPr lang="cs-CZ" sz="1400" dirty="0" err="1" smtClean="0"/>
              <a:t>disbalancí</a:t>
            </a:r>
            <a:endParaRPr lang="cs-CZ" sz="1400" dirty="0" smtClean="0"/>
          </a:p>
          <a:p>
            <a:pPr marL="452628" indent="-342900">
              <a:buFontTx/>
              <a:buChar char="-"/>
            </a:pPr>
            <a:r>
              <a:rPr lang="cs-CZ" sz="1400" dirty="0" smtClean="0"/>
              <a:t>Po celou dobu se soustředit na dýchání (do síly vydechujeme)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Mělo by dojít k fixaci těla, především základny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Na konci vyklusání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(silová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1400" dirty="0" smtClean="0"/>
              <a:t>	„</a:t>
            </a:r>
            <a:r>
              <a:rPr lang="cs-CZ" sz="1400" b="1" i="1" dirty="0" smtClean="0"/>
              <a:t>Sportovní trénink</a:t>
            </a:r>
            <a:r>
              <a:rPr lang="cs-CZ" sz="1400" i="1" dirty="0" smtClean="0"/>
              <a:t> jako složitý a účelně organizovaný </a:t>
            </a:r>
            <a:r>
              <a:rPr lang="cs-CZ" sz="1400" b="1" i="1" dirty="0" smtClean="0"/>
              <a:t>proces rozvoje</a:t>
            </a:r>
            <a:r>
              <a:rPr lang="cs-CZ" sz="1400" i="1" dirty="0" smtClean="0"/>
              <a:t> </a:t>
            </a:r>
            <a:r>
              <a:rPr lang="cs-CZ" sz="1400" b="1" i="1" dirty="0" smtClean="0"/>
              <a:t>specializované výkonnosti</a:t>
            </a:r>
            <a:r>
              <a:rPr lang="cs-CZ" sz="1400" i="1" dirty="0" smtClean="0"/>
              <a:t> sportovce ve vybraném sportovním odvětví nebo disciplíně.“</a:t>
            </a:r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i="1" dirty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i="1" dirty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i="1" dirty="0"/>
          </a:p>
          <a:p>
            <a:pPr marL="452628" indent="-342900" algn="just">
              <a:buNone/>
            </a:pPr>
            <a:r>
              <a:rPr lang="cs-CZ" sz="1400" b="1" dirty="0" smtClean="0"/>
              <a:t>1.	Cíl sportovního tréninku  </a:t>
            </a:r>
            <a:r>
              <a:rPr lang="cs-CZ" sz="1400" dirty="0" smtClean="0"/>
              <a:t>- cílem je dosahování individuálně nejvyšší sportovní výkonnosti ve zvoleném sportovním odvětví na základě všestranného rozvoje sportovce.</a:t>
            </a:r>
          </a:p>
          <a:p>
            <a:pPr marL="452628" indent="-342900" algn="just">
              <a:buAutoNum type="arabicPeriod"/>
            </a:pPr>
            <a:endParaRPr lang="cs-CZ" sz="1400" b="1" dirty="0" smtClean="0"/>
          </a:p>
          <a:p>
            <a:pPr algn="just">
              <a:buNone/>
            </a:pPr>
            <a:r>
              <a:rPr lang="cs-CZ" sz="1400" b="1" dirty="0" smtClean="0"/>
              <a:t>a)	Výkonnostní vývoj sportovce</a:t>
            </a:r>
          </a:p>
          <a:p>
            <a:pPr algn="just">
              <a:buNone/>
            </a:pPr>
            <a:r>
              <a:rPr lang="cs-CZ" sz="1400" b="1" dirty="0" smtClean="0"/>
              <a:t>b)	Vývoj občanský</a:t>
            </a:r>
            <a:endParaRPr lang="cs-CZ" sz="1400" b="1" dirty="0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1. Sportovní trénink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35896" y="2492896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Sportovní trénink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827584" y="3284984"/>
            <a:ext cx="201622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Dospělých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6156176" y="3284984"/>
            <a:ext cx="194421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Dětí a mládeže</a:t>
            </a:r>
            <a:endParaRPr lang="cs-CZ" dirty="0"/>
          </a:p>
        </p:txBody>
      </p:sp>
      <p:cxnSp>
        <p:nvCxnSpPr>
          <p:cNvPr id="9" name="Přímá spojovací šipka 8"/>
          <p:cNvCxnSpPr>
            <a:stCxn id="5" idx="1"/>
          </p:cNvCxnSpPr>
          <p:nvPr/>
        </p:nvCxnSpPr>
        <p:spPr>
          <a:xfrm rot="10800000" flipV="1">
            <a:off x="2699792" y="2780928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5580112" y="2996952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968552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Rychlostní schopnosti</a:t>
            </a:r>
          </a:p>
          <a:p>
            <a:pPr marL="452628" indent="-342900">
              <a:buNone/>
            </a:pPr>
            <a:r>
              <a:rPr lang="cs-CZ" sz="1400" i="1" dirty="0" smtClean="0"/>
              <a:t>„Rychlostní schopnosti chápeme jako schopnost konat krátkodobou pohybovou činnost (do 20s) co nejrychleji. Je o činnost maximální intenzity, prováděné bez odporu nebo jen s malým odporem. Je charakteristická převážným zapojením ATP – CP zóny.“</a:t>
            </a:r>
          </a:p>
          <a:p>
            <a:pPr marL="452628" indent="-342900">
              <a:buNone/>
            </a:pPr>
            <a:endParaRPr lang="cs-CZ" sz="1400" i="1" dirty="0" smtClean="0"/>
          </a:p>
          <a:p>
            <a:pPr marL="452628" indent="-342900">
              <a:buNone/>
            </a:pPr>
            <a:r>
              <a:rPr lang="cs-CZ" sz="1400" b="1" dirty="0" smtClean="0"/>
              <a:t>Dělení: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Rychlost reakce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Rychlost jednotlivého pohybu /rychlost acyklická/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Rychlost komplexního pohybového projevu /rychlost cyklická/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1. Rychlost reakce</a:t>
            </a:r>
          </a:p>
          <a:p>
            <a:pPr>
              <a:buFontTx/>
              <a:buChar char="-"/>
            </a:pPr>
            <a:r>
              <a:rPr lang="cs-CZ" sz="1400" dirty="0" smtClean="0"/>
              <a:t>Schopnost reagovat pohybem na určitý podnět </a:t>
            </a:r>
          </a:p>
          <a:p>
            <a:pPr>
              <a:buFontTx/>
              <a:buChar char="-"/>
            </a:pPr>
            <a:r>
              <a:rPr lang="cs-CZ" sz="1400" dirty="0" smtClean="0"/>
              <a:t>Podnět může být (taktilní-dotykový, optický – okem, akustický-sluchový, akustický – sluchový)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Metody rozvoje</a:t>
            </a:r>
          </a:p>
          <a:p>
            <a:pPr marL="452628" indent="-342900">
              <a:buNone/>
            </a:pPr>
            <a:r>
              <a:rPr lang="cs-CZ" sz="1400" dirty="0" smtClean="0"/>
              <a:t>a)	Metoda opakování – vytváření záměrných situací na které sportovec reaguje co nejrychleji</a:t>
            </a:r>
          </a:p>
          <a:p>
            <a:pPr marL="452628" indent="-342900">
              <a:buNone/>
            </a:pPr>
            <a:r>
              <a:rPr lang="cs-CZ" sz="1400" dirty="0" smtClean="0"/>
              <a:t>b)	Metoda analytická – základem je rozdělit pohyb na určité části (fáze)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(rychlostní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 smtClean="0"/>
              <a:t>2. Rychlost acyklická</a:t>
            </a:r>
          </a:p>
          <a:p>
            <a:pPr>
              <a:buFontTx/>
              <a:buChar char="-"/>
            </a:pPr>
            <a:r>
              <a:rPr lang="cs-CZ" sz="1400" dirty="0" smtClean="0"/>
              <a:t>Maximální provedení jednotlivého pohybu (tj. rychlost jednotlivého pohybu)</a:t>
            </a:r>
          </a:p>
          <a:p>
            <a:pPr>
              <a:buFontTx/>
              <a:buChar char="-"/>
            </a:pPr>
            <a:r>
              <a:rPr lang="cs-CZ" sz="1400" dirty="0" smtClean="0"/>
              <a:t>Jedná se např. jen výskok, jen úder, jen kop</a:t>
            </a:r>
          </a:p>
          <a:p>
            <a:pPr>
              <a:buFontTx/>
              <a:buChar char="-"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Metody rozvoje</a:t>
            </a:r>
          </a:p>
          <a:p>
            <a:pPr>
              <a:buFontTx/>
              <a:buChar char="-"/>
            </a:pPr>
            <a:r>
              <a:rPr lang="cs-CZ" sz="1400" dirty="0" smtClean="0"/>
              <a:t>Základem jsou cvičení rychlostně silového charakteru (ze silového tréninku tomu odpovídá metoda rychlostní a hlavně metoda </a:t>
            </a:r>
            <a:r>
              <a:rPr lang="cs-CZ" sz="1400" dirty="0" err="1" smtClean="0"/>
              <a:t>plyometrická</a:t>
            </a:r>
            <a:r>
              <a:rPr lang="cs-CZ" sz="1400" dirty="0" smtClean="0"/>
              <a:t>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3. Rychlost cyklická</a:t>
            </a:r>
          </a:p>
          <a:p>
            <a:pPr>
              <a:buFontTx/>
              <a:buChar char="-"/>
            </a:pPr>
            <a:r>
              <a:rPr lang="cs-CZ" sz="1400" dirty="0" smtClean="0"/>
              <a:t>Co nejrychlejší překonání určité vzdálenosti nebo přemístění se v prostoru</a:t>
            </a:r>
          </a:p>
          <a:p>
            <a:pPr>
              <a:buFontTx/>
              <a:buChar char="-"/>
            </a:pPr>
            <a:r>
              <a:rPr lang="cs-CZ" sz="1400" dirty="0" smtClean="0"/>
              <a:t>Jedná se o celkový pohybový projev = rychlost komplexního pohybového projevu</a:t>
            </a:r>
          </a:p>
          <a:p>
            <a:pPr>
              <a:buFontTx/>
              <a:buChar char="-"/>
            </a:pPr>
            <a:r>
              <a:rPr lang="cs-CZ" sz="1400" dirty="0" smtClean="0"/>
              <a:t>Lze ji dělit: schopnost akcelerace, maximální frekvence pohybů, rychlé změny směru.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Rozvoj rychlostních schopností musí vycházet z důsledného dodržování zásad pro </a:t>
            </a:r>
          </a:p>
          <a:p>
            <a:pPr>
              <a:buNone/>
            </a:pPr>
            <a:r>
              <a:rPr lang="cs-CZ" sz="1400" b="1" dirty="0" smtClean="0"/>
              <a:t>				zatěžování ATP – CP zóny.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(rychlostní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/>
              <a:t>Doba trvání zatížení</a:t>
            </a:r>
          </a:p>
          <a:p>
            <a:pPr>
              <a:buFontTx/>
              <a:buChar char="-"/>
            </a:pPr>
            <a:r>
              <a:rPr lang="cs-CZ" sz="1400" dirty="0" smtClean="0"/>
              <a:t>Tak dlouhá jak jsme schopni udržet maximální možnou rychlost v příslušném pohybu.</a:t>
            </a:r>
          </a:p>
          <a:p>
            <a:pPr>
              <a:buFontTx/>
              <a:buChar char="-"/>
            </a:pPr>
            <a:r>
              <a:rPr lang="cs-CZ" sz="1400" dirty="0" smtClean="0"/>
              <a:t>V praxi trvá zatížení v rozmezí </a:t>
            </a:r>
            <a:r>
              <a:rPr lang="cs-CZ" sz="1400" b="1" dirty="0" smtClean="0"/>
              <a:t>5 – 15 s.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Počet opakování</a:t>
            </a:r>
          </a:p>
          <a:p>
            <a:pPr>
              <a:buFontTx/>
              <a:buChar char="-"/>
            </a:pPr>
            <a:r>
              <a:rPr lang="cs-CZ" sz="1400" dirty="0" smtClean="0"/>
              <a:t>Snaha o provádění maximální rychlosti, pokud ji nejsme schopni udržet – neměli bychom pokračovat v dalších opakováních</a:t>
            </a:r>
          </a:p>
          <a:p>
            <a:pPr>
              <a:buFontTx/>
              <a:buChar char="-"/>
            </a:pPr>
            <a:r>
              <a:rPr lang="cs-CZ" sz="1400" dirty="0" smtClean="0"/>
              <a:t>V praxi se doporučuje 2 – 6 (max. 10) opakování v jedné sérií </a:t>
            </a:r>
          </a:p>
          <a:p>
            <a:pPr>
              <a:buFontTx/>
              <a:buChar char="-"/>
            </a:pPr>
            <a:r>
              <a:rPr lang="cs-CZ" sz="1400" dirty="0" smtClean="0"/>
              <a:t>Mezi sériemi odpočinek 5 – 10 min (aktivní – hry, sestavy, atd.)</a:t>
            </a:r>
          </a:p>
          <a:p>
            <a:pPr>
              <a:buFontTx/>
              <a:buChar char="-"/>
            </a:pPr>
            <a:r>
              <a:rPr lang="cs-CZ" sz="1400" dirty="0" smtClean="0"/>
              <a:t>Počet sérií v jedné tréninkové jednotce je 2 – 3 (tzn. celkový počet opakování je okolo 10-15)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Délka odpočinku/Charakter odpočinku</a:t>
            </a:r>
          </a:p>
          <a:p>
            <a:pPr>
              <a:buFontTx/>
              <a:buChar char="-"/>
            </a:pPr>
            <a:r>
              <a:rPr lang="cs-CZ" sz="1400" dirty="0" smtClean="0"/>
              <a:t>DŮLEŽITÉ!!! – pro obnovu ATP </a:t>
            </a:r>
            <a:r>
              <a:rPr lang="cs-CZ" sz="1400" b="1" dirty="0" smtClean="0"/>
              <a:t>– </a:t>
            </a:r>
            <a:r>
              <a:rPr lang="cs-CZ" sz="1400" dirty="0" smtClean="0"/>
              <a:t>tzn. Dostatečná ale nesmí dojít poklesu </a:t>
            </a:r>
            <a:r>
              <a:rPr lang="cs-CZ" sz="1400" dirty="0" err="1" smtClean="0"/>
              <a:t>nerosvalového</a:t>
            </a:r>
            <a:r>
              <a:rPr lang="cs-CZ" sz="1400" dirty="0" smtClean="0"/>
              <a:t> systému.</a:t>
            </a:r>
          </a:p>
          <a:p>
            <a:pPr>
              <a:buFontTx/>
              <a:buChar char="-"/>
            </a:pPr>
            <a:r>
              <a:rPr lang="cs-CZ" sz="1400" dirty="0" smtClean="0"/>
              <a:t>V praxi se udává interval odpočinku kolem 2 – 3 min nebo poměrem délky zatížení k délce odpočinku 1:10 </a:t>
            </a:r>
          </a:p>
          <a:p>
            <a:pPr>
              <a:buFontTx/>
              <a:buChar char="-"/>
            </a:pPr>
            <a:r>
              <a:rPr lang="cs-CZ" sz="1400" dirty="0" smtClean="0"/>
              <a:t>Doporučuje se zařazovat aktivní odpočinek (vyklusání, sestavy, atd.)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(rychlostní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Vytrvalostní schopnosti</a:t>
            </a:r>
          </a:p>
          <a:p>
            <a:pPr algn="ctr">
              <a:buNone/>
            </a:pPr>
            <a:r>
              <a:rPr lang="cs-CZ" sz="1400" i="1" dirty="0" smtClean="0"/>
              <a:t>„Vytrvalost je schopnost dlouhodobě vykonávat určitou činnost, jejíž intenzita není maximální, nebo provádět cvičení po stanovenou dobu co možná nejvyšší intenzitou“</a:t>
            </a:r>
          </a:p>
          <a:p>
            <a:pPr algn="ctr">
              <a:buNone/>
            </a:pPr>
            <a:endParaRPr lang="cs-CZ" sz="1400" i="1" dirty="0" smtClean="0"/>
          </a:p>
          <a:p>
            <a:pPr>
              <a:buFontTx/>
              <a:buChar char="-"/>
            </a:pPr>
            <a:r>
              <a:rPr lang="cs-CZ" sz="1400" dirty="0" smtClean="0"/>
              <a:t>Obecně lze vytrvalostní schopnosti chápat jako schopnost </a:t>
            </a:r>
            <a:r>
              <a:rPr lang="cs-CZ" sz="1400" b="1" dirty="0" smtClean="0"/>
              <a:t>odolávat únavě.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Druhy vytrvalosti:</a:t>
            </a:r>
          </a:p>
          <a:p>
            <a:pPr marL="452628" indent="-342900">
              <a:buNone/>
            </a:pPr>
            <a:r>
              <a:rPr lang="cs-CZ" sz="1400" dirty="0" smtClean="0"/>
              <a:t>a)	Podle účasti svalových skupin </a:t>
            </a:r>
          </a:p>
          <a:p>
            <a:pPr marL="452628" indent="-342900">
              <a:buNone/>
            </a:pPr>
            <a:r>
              <a:rPr lang="cs-CZ" sz="1400" dirty="0" smtClean="0"/>
              <a:t>	- Celková – pracuje obvykle více jak 2/3 svalstva (běh, plavání)</a:t>
            </a:r>
          </a:p>
          <a:p>
            <a:pPr marL="452628" indent="-342900">
              <a:buNone/>
            </a:pPr>
            <a:r>
              <a:rPr lang="cs-CZ" sz="1400" dirty="0" smtClean="0"/>
              <a:t>	- Lokální – pracuje méně než 1/3 svalů (nácvik na </a:t>
            </a:r>
            <a:r>
              <a:rPr lang="cs-CZ" sz="1400" dirty="0" err="1" smtClean="0"/>
              <a:t>lapu</a:t>
            </a:r>
            <a:r>
              <a:rPr lang="cs-CZ" sz="1400" dirty="0" smtClean="0"/>
              <a:t>, atd</a:t>
            </a:r>
            <a:r>
              <a:rPr lang="cs-CZ" sz="1400" dirty="0" smtClean="0"/>
              <a:t>.)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dirty="0" smtClean="0"/>
              <a:t>b)	Podle typu svalové kontrakce</a:t>
            </a:r>
          </a:p>
          <a:p>
            <a:pPr marL="452628" indent="-342900">
              <a:buNone/>
            </a:pPr>
            <a:r>
              <a:rPr lang="cs-CZ" sz="1400" dirty="0" smtClean="0"/>
              <a:t>	- Dynamická</a:t>
            </a:r>
          </a:p>
          <a:p>
            <a:pPr marL="452628" indent="-342900">
              <a:buNone/>
            </a:pPr>
            <a:r>
              <a:rPr lang="cs-CZ" sz="1400" dirty="0" smtClean="0"/>
              <a:t>	- </a:t>
            </a:r>
            <a:r>
              <a:rPr lang="cs-CZ" sz="1400" dirty="0" smtClean="0"/>
              <a:t>Statická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dirty="0" smtClean="0"/>
              <a:t>c) Podle délky trvání 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Dlouhodobá – délka trvání je 8 – 10 min a více (zóna 02)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Vytrvalostní schopnosti</a:t>
            </a:r>
          </a:p>
          <a:p>
            <a:pPr algn="ctr">
              <a:buNone/>
            </a:pPr>
            <a:r>
              <a:rPr lang="cs-CZ" sz="1400" i="1" dirty="0" smtClean="0"/>
              <a:t>„Vytrvalost je schopnost dlouhodobě vykonávat určitou činnost, jejíž intenzita není maximální, nebo provádět cvičení po stanovenou dobu co možná nejvyšší intenzitou“</a:t>
            </a:r>
          </a:p>
          <a:p>
            <a:pPr algn="ctr">
              <a:buNone/>
            </a:pPr>
            <a:endParaRPr lang="cs-CZ" sz="1400" i="1" dirty="0" smtClean="0"/>
          </a:p>
          <a:p>
            <a:pPr>
              <a:buFontTx/>
              <a:buChar char="-"/>
            </a:pPr>
            <a:r>
              <a:rPr lang="cs-CZ" sz="1400" dirty="0" smtClean="0"/>
              <a:t>Obecně lze vytrvalostní schopnosti chápat jako schopnost </a:t>
            </a:r>
            <a:r>
              <a:rPr lang="cs-CZ" sz="1400" b="1" dirty="0" smtClean="0"/>
              <a:t>odolávat únavě.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Druhy vytrvalosti:</a:t>
            </a:r>
          </a:p>
          <a:p>
            <a:pPr marL="452628" indent="-342900">
              <a:buNone/>
            </a:pPr>
            <a:r>
              <a:rPr lang="cs-CZ" sz="1400" dirty="0" smtClean="0"/>
              <a:t>a)	Podle účasti svalových skupin </a:t>
            </a:r>
          </a:p>
          <a:p>
            <a:pPr marL="452628" indent="-342900">
              <a:buNone/>
            </a:pPr>
            <a:r>
              <a:rPr lang="cs-CZ" sz="1400" dirty="0" smtClean="0"/>
              <a:t>	- Celková – pracuje obvykle více jak 2/3 svalstva (běh, plavání)</a:t>
            </a:r>
          </a:p>
          <a:p>
            <a:pPr marL="452628" indent="-342900">
              <a:buNone/>
            </a:pPr>
            <a:r>
              <a:rPr lang="cs-CZ" sz="1400" dirty="0" smtClean="0"/>
              <a:t>	- Lokální – pracuje méně než 1/3 svalů (nácvik na </a:t>
            </a:r>
            <a:r>
              <a:rPr lang="cs-CZ" sz="1400" dirty="0" err="1" smtClean="0"/>
              <a:t>lapu</a:t>
            </a:r>
            <a:r>
              <a:rPr lang="cs-CZ" sz="1400" dirty="0" smtClean="0"/>
              <a:t>, atd</a:t>
            </a:r>
            <a:r>
              <a:rPr lang="cs-CZ" sz="1400" dirty="0" smtClean="0"/>
              <a:t>.)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dirty="0" smtClean="0"/>
              <a:t>b)	Podle typu svalové kontrakce</a:t>
            </a:r>
          </a:p>
          <a:p>
            <a:pPr marL="452628" indent="-342900">
              <a:buNone/>
            </a:pPr>
            <a:r>
              <a:rPr lang="cs-CZ" sz="1400" dirty="0" smtClean="0"/>
              <a:t>	- Dynamická</a:t>
            </a:r>
          </a:p>
          <a:p>
            <a:pPr marL="452628" indent="-342900">
              <a:buNone/>
            </a:pPr>
            <a:r>
              <a:rPr lang="cs-CZ" sz="1400" dirty="0" smtClean="0"/>
              <a:t>	- </a:t>
            </a:r>
            <a:r>
              <a:rPr lang="cs-CZ" sz="1400" dirty="0" smtClean="0"/>
              <a:t>Statická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dirty="0" smtClean="0"/>
              <a:t>c) Podle délky trvání 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Dlouhodobá – délka trvání je 8 – 10 min a více (zóna 02)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rmAutofit/>
          </a:bodyPr>
          <a:lstStyle/>
          <a:p>
            <a:pPr marL="452628" indent="-342900">
              <a:buFontTx/>
              <a:buChar char="-"/>
            </a:pPr>
            <a:r>
              <a:rPr lang="cs-CZ" sz="1400" dirty="0" smtClean="0"/>
              <a:t>Střednědobá  – délka trvání je v rozmezí 3 – 8 min a více (zóna LA - 02)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Krátkodobá – délka trvání je od 20s do 2 – 3 min (zóna LA)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Rychlostní – délka trvání do 20s (ATP – CP)</a:t>
            </a:r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Dlouhodobá a střednědobá vytrvalost – aerobní vytrvalost</a:t>
            </a:r>
          </a:p>
          <a:p>
            <a:pPr marL="452628" indent="-342900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>
              <a:buFontTx/>
              <a:buChar char="-"/>
            </a:pPr>
            <a:r>
              <a:rPr lang="cs-CZ" sz="1400" dirty="0" smtClean="0"/>
              <a:t>Zaměření v přípravném a </a:t>
            </a:r>
            <a:r>
              <a:rPr lang="cs-CZ" sz="1400" dirty="0" err="1" smtClean="0"/>
              <a:t>předzávodním</a:t>
            </a:r>
            <a:r>
              <a:rPr lang="cs-CZ" sz="1400" dirty="0" smtClean="0"/>
              <a:t> období (popřípadě i v hlavním období)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Úroveň rozvoje aerobní vytrvalosti závisí: a</a:t>
            </a:r>
            <a:r>
              <a:rPr lang="cs-CZ" sz="1400" b="1" dirty="0" smtClean="0"/>
              <a:t>erobní výkon + aerobní kapacita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Aerobní výkon (VO2max)</a:t>
            </a:r>
          </a:p>
          <a:p>
            <a:pPr marL="452628" indent="-342900">
              <a:buNone/>
            </a:pPr>
            <a:r>
              <a:rPr lang="cs-CZ" sz="1400" dirty="0" smtClean="0"/>
              <a:t>Je nevyšší možná spotřeba kyslíku jednotlivcem ve tkáních při práci velkých skupin. (zjišťuje se </a:t>
            </a:r>
            <a:r>
              <a:rPr lang="cs-CZ" sz="1400" dirty="0" smtClean="0"/>
              <a:t>laboratorně</a:t>
            </a:r>
            <a:r>
              <a:rPr lang="cs-CZ" sz="1400" dirty="0" smtClean="0"/>
              <a:t>)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Aerobní kapacita (%VO2max)</a:t>
            </a:r>
          </a:p>
          <a:p>
            <a:pPr marL="452628" indent="-342900">
              <a:buNone/>
            </a:pPr>
            <a:r>
              <a:rPr lang="cs-CZ" sz="1400" dirty="0" smtClean="0"/>
              <a:t>Říká nám na jaké maximální procentuální úrovni aerobního výkonu jsme schopni dlouhodobě </a:t>
            </a:r>
          </a:p>
          <a:p>
            <a:pPr marL="452628" indent="-342900">
              <a:buNone/>
            </a:pPr>
            <a:r>
              <a:rPr lang="cs-CZ" sz="1400" dirty="0" smtClean="0"/>
              <a:t>pracovat.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cs-CZ" sz="1400" b="1" dirty="0" smtClean="0"/>
              <a:t>Metody rozvoje střednědobé a dlouhodobé vytrvalosti</a:t>
            </a:r>
          </a:p>
          <a:p>
            <a:pPr marL="452628" indent="-342900">
              <a:buNone/>
            </a:pPr>
            <a:r>
              <a:rPr lang="cs-CZ" sz="1400" dirty="0" smtClean="0"/>
              <a:t>a)	Metody intervalového zatížení</a:t>
            </a:r>
          </a:p>
          <a:p>
            <a:pPr marL="452628" indent="-342900">
              <a:buNone/>
            </a:pPr>
            <a:r>
              <a:rPr lang="cs-CZ" sz="1400" dirty="0" smtClean="0"/>
              <a:t>b)	Metody nepřerušovaného zatížení</a:t>
            </a:r>
          </a:p>
          <a:p>
            <a:pPr marL="452628" indent="-342900">
              <a:buNone/>
            </a:pPr>
            <a:r>
              <a:rPr lang="cs-CZ" sz="1400" dirty="0" smtClean="0"/>
              <a:t>c)	Metoda založená na využití anaerobního prahu</a:t>
            </a:r>
          </a:p>
          <a:p>
            <a:pPr marL="452628" indent="-342900">
              <a:buAutoNum type="alphaLcParenR" startAt="3"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Metoda intervalového zatížení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Organismus pracuje s vysokou intenzitou, ale než dojde k vysoké produkci LA dojde k přerušení</a:t>
            </a:r>
          </a:p>
          <a:p>
            <a:pPr marL="452628" indent="-342900">
              <a:buNone/>
            </a:pPr>
            <a:r>
              <a:rPr lang="cs-CZ" sz="1400" b="1" dirty="0" smtClean="0"/>
              <a:t>Metody</a:t>
            </a:r>
          </a:p>
          <a:p>
            <a:pPr marL="452628" indent="-342900">
              <a:buNone/>
            </a:pPr>
            <a:r>
              <a:rPr lang="cs-CZ" sz="1400" b="1" dirty="0" smtClean="0"/>
              <a:t>1.	Metoda intervalového tréninku</a:t>
            </a:r>
          </a:p>
          <a:p>
            <a:pPr marL="452628" indent="-342900">
              <a:buAutoNum type="alphaLcParenR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331640" y="4293096"/>
          <a:ext cx="7056784" cy="1964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877"/>
                <a:gridCol w="5161907"/>
              </a:tblGrid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Doba trvání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90s</a:t>
                      </a:r>
                    </a:p>
                  </a:txBody>
                  <a:tcPr/>
                </a:tc>
              </a:tr>
              <a:tr h="36178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Intenzita</a:t>
                      </a:r>
                      <a:r>
                        <a:rPr lang="cs-CZ" sz="1200" baseline="0" dirty="0" smtClean="0"/>
                        <a:t> zatížení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TF na konci cvičení okolo 180 tepů/min.</a:t>
                      </a:r>
                      <a:endParaRPr lang="cs-CZ" sz="1200" dirty="0"/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 poklesu TF 120 – 140 tepů/min</a:t>
                      </a:r>
                      <a:r>
                        <a:rPr lang="cs-CZ" sz="1200" baseline="0" dirty="0" smtClean="0"/>
                        <a:t>, nejvýše však 90s</a:t>
                      </a:r>
                      <a:endParaRPr lang="cs-CZ" sz="1200" dirty="0"/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Charakter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Aktivní</a:t>
                      </a:r>
                      <a:endParaRPr lang="cs-CZ" sz="1200" dirty="0"/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Cvičení</a:t>
                      </a:r>
                      <a:r>
                        <a:rPr lang="cs-CZ" sz="1200" baseline="0" dirty="0" smtClean="0"/>
                        <a:t> ukončit jeli na konci zotavného intervalu (90s) TF vyšší než 140 tepů/min</a:t>
                      </a:r>
                      <a:endParaRPr lang="cs-CZ" sz="1200" dirty="0"/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sérií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1 - 3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cs-CZ" sz="1400" b="1" dirty="0" smtClean="0"/>
              <a:t>2.	Metoda Švédská</a:t>
            </a:r>
          </a:p>
          <a:p>
            <a:pPr marL="452628" indent="-342900">
              <a:buAutoNum type="alphaLcParenR"/>
            </a:pPr>
            <a:endParaRPr lang="cs-CZ" sz="1400" dirty="0" smtClean="0"/>
          </a:p>
          <a:p>
            <a:pPr marL="452628" indent="-342900">
              <a:buAutoNum type="alphaLcParenR"/>
            </a:pPr>
            <a:endParaRPr lang="cs-CZ" sz="1400" dirty="0" smtClean="0"/>
          </a:p>
          <a:p>
            <a:pPr marL="452628" indent="-342900">
              <a:buAutoNum type="alphaLcParenR"/>
            </a:pPr>
            <a:endParaRPr lang="cs-CZ" sz="1400" dirty="0" smtClean="0"/>
          </a:p>
          <a:p>
            <a:pPr marL="452628" indent="-342900">
              <a:buAutoNum type="alphaLcParenR"/>
            </a:pPr>
            <a:endParaRPr lang="cs-CZ" sz="1400" dirty="0" smtClean="0"/>
          </a:p>
          <a:p>
            <a:pPr marL="452628" indent="-342900">
              <a:buAutoNum type="alphaLcParenR"/>
            </a:pPr>
            <a:endParaRPr lang="cs-CZ" sz="1400" dirty="0" smtClean="0"/>
          </a:p>
          <a:p>
            <a:pPr marL="452628" indent="-342900">
              <a:buAutoNum type="alphaLcParenR"/>
            </a:pPr>
            <a:endParaRPr lang="cs-CZ" sz="1400" dirty="0" smtClean="0"/>
          </a:p>
          <a:p>
            <a:pPr marL="452628" indent="-342900">
              <a:buAutoNum type="alphaLcParenR"/>
            </a:pPr>
            <a:endParaRPr lang="cs-CZ" sz="1400" dirty="0" smtClean="0"/>
          </a:p>
          <a:p>
            <a:pPr marL="452628" indent="-342900">
              <a:buAutoNum type="alphaLcParenR"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3.	Metoda velmi krátkých intervalů</a:t>
            </a:r>
          </a:p>
          <a:p>
            <a:pPr marL="452628" indent="-342900"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37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331640" y="1916832"/>
          <a:ext cx="7056784" cy="160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877"/>
                <a:gridCol w="5161907"/>
              </a:tblGrid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Doba trvání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 – 5 min</a:t>
                      </a:r>
                    </a:p>
                  </a:txBody>
                  <a:tcPr/>
                </a:tc>
              </a:tr>
              <a:tr h="36178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Intenzita</a:t>
                      </a:r>
                      <a:r>
                        <a:rPr lang="cs-CZ" sz="1200" baseline="0" dirty="0" smtClean="0"/>
                        <a:t> zatížení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Taková intenzita aby cvičení probíhalo po celou dobu rovnoměrně</a:t>
                      </a:r>
                      <a:r>
                        <a:rPr lang="cs-CZ" sz="1200" baseline="0" dirty="0" smtClean="0"/>
                        <a:t> – TF (170 – 190 tep./min)</a:t>
                      </a:r>
                      <a:endParaRPr lang="cs-CZ" sz="1200" dirty="0"/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</a:t>
                      </a:r>
                      <a:r>
                        <a:rPr lang="cs-CZ" sz="1200" baseline="0" dirty="0" smtClean="0"/>
                        <a:t> – 5 min (1:1)</a:t>
                      </a:r>
                      <a:endParaRPr lang="cs-CZ" sz="1200" dirty="0"/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Charakter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Aktivní</a:t>
                      </a:r>
                      <a:endParaRPr lang="cs-CZ" sz="1200" dirty="0"/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Pokud neudržíme</a:t>
                      </a:r>
                      <a:r>
                        <a:rPr lang="cs-CZ" sz="1200" baseline="0" dirty="0" smtClean="0"/>
                        <a:t> danou intenzitu v dalších opakováních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339752" y="4437112"/>
          <a:ext cx="3888432" cy="150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016224"/>
              </a:tblGrid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Doba trvání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10</a:t>
                      </a:r>
                      <a:r>
                        <a:rPr lang="cs-CZ" sz="1200" baseline="0" dirty="0" smtClean="0"/>
                        <a:t> – 15 s</a:t>
                      </a:r>
                      <a:endParaRPr lang="cs-CZ" sz="1200" dirty="0" smtClean="0"/>
                    </a:p>
                  </a:txBody>
                  <a:tcPr/>
                </a:tc>
              </a:tr>
              <a:tr h="36178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Intenzita</a:t>
                      </a:r>
                      <a:r>
                        <a:rPr lang="cs-CZ" sz="1200" baseline="0" dirty="0" smtClean="0"/>
                        <a:t> zatížení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Absolutně</a:t>
                      </a:r>
                      <a:r>
                        <a:rPr lang="cs-CZ" sz="1200" baseline="0" dirty="0" smtClean="0"/>
                        <a:t> vysoká</a:t>
                      </a:r>
                      <a:endParaRPr lang="cs-CZ" sz="1200" dirty="0"/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10 – 15 s</a:t>
                      </a:r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Charakter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pasivní</a:t>
                      </a:r>
                      <a:endParaRPr lang="cs-CZ" sz="1200" dirty="0"/>
                    </a:p>
                  </a:txBody>
                  <a:tcPr/>
                </a:tc>
              </a:tr>
              <a:tr h="286291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 dobu 10 – 20 min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Autofit/>
          </a:bodyPr>
          <a:lstStyle/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Metoda nepřerušovaného zatížení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Cvičení vykonávané bez přerušení 30 min (i více) s nízkou až střední intenzitou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dirty="0" smtClean="0"/>
              <a:t>Prostředky:</a:t>
            </a:r>
          </a:p>
          <a:p>
            <a:pPr marL="452628" indent="-342900">
              <a:buAutoNum type="alphaLcParenR"/>
            </a:pPr>
            <a:r>
              <a:rPr lang="cs-CZ" sz="1400" dirty="0" smtClean="0"/>
              <a:t>Všeobecné prostředky – rovnoměrný běh (les, terén), jízda na kole, běh na lyžích, plávání, kruhový trénink, hra (všechny druhy sportovních her – košíková, házená atd.)</a:t>
            </a:r>
          </a:p>
          <a:p>
            <a:pPr marL="452628" indent="-342900">
              <a:buAutoNum type="alphaLcParenR"/>
            </a:pPr>
            <a:r>
              <a:rPr lang="cs-CZ" sz="1400" dirty="0" smtClean="0"/>
              <a:t>b)	Speciální prostředky – boj v chráničích, sestavy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Metody:</a:t>
            </a:r>
          </a:p>
          <a:p>
            <a:pPr marL="452628" indent="-342900">
              <a:buNone/>
            </a:pPr>
            <a:r>
              <a:rPr lang="cs-CZ" sz="1400" b="1" dirty="0" smtClean="0"/>
              <a:t>1.	Metoda souvislá </a:t>
            </a:r>
          </a:p>
          <a:p>
            <a:pPr marL="452628" indent="-342900">
              <a:buNone/>
            </a:pPr>
            <a:r>
              <a:rPr lang="cs-CZ" sz="1400" b="1" dirty="0" smtClean="0"/>
              <a:t>	– </a:t>
            </a:r>
            <a:r>
              <a:rPr lang="cs-CZ" sz="1400" dirty="0" smtClean="0"/>
              <a:t>zatížení je rovnoměrné po celou dobu </a:t>
            </a:r>
            <a:r>
              <a:rPr lang="cs-CZ" sz="1400" dirty="0" smtClean="0"/>
              <a:t>trvání</a:t>
            </a:r>
          </a:p>
          <a:p>
            <a:pPr marL="452628" indent="-342900">
              <a:buNone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b="1" dirty="0" smtClean="0"/>
              <a:t>2.	Metoda střídavá </a:t>
            </a:r>
          </a:p>
          <a:p>
            <a:pPr marL="452628" indent="-342900">
              <a:buNone/>
            </a:pPr>
            <a:r>
              <a:rPr lang="cs-CZ" sz="1400" b="1" dirty="0" smtClean="0"/>
              <a:t>	- </a:t>
            </a:r>
            <a:r>
              <a:rPr lang="cs-CZ" sz="1400" dirty="0" smtClean="0"/>
              <a:t>dochází k plánovanému střídání vyšší a nižší</a:t>
            </a:r>
          </a:p>
          <a:p>
            <a:pPr marL="452628" indent="-342900">
              <a:buNone/>
            </a:pPr>
            <a:r>
              <a:rPr lang="cs-CZ" sz="1400" dirty="0" smtClean="0"/>
              <a:t>	Intenzity. Úsek s vyšší intenzitou je na úrovni </a:t>
            </a:r>
          </a:p>
          <a:p>
            <a:pPr marL="452628" indent="-342900">
              <a:buNone/>
            </a:pPr>
            <a:r>
              <a:rPr lang="cs-CZ" sz="1400" dirty="0" smtClean="0"/>
              <a:t>	150 – 170 tep.min, s nižší na úrovni 120 – 140</a:t>
            </a:r>
          </a:p>
          <a:p>
            <a:pPr marL="452628" indent="-342900">
              <a:buNone/>
            </a:pPr>
            <a:r>
              <a:rPr lang="cs-CZ" sz="1400" dirty="0" smtClean="0"/>
              <a:t>	tep.min. Specifikou metodou je </a:t>
            </a:r>
            <a:r>
              <a:rPr lang="cs-CZ" sz="1400" b="1" dirty="0" err="1" smtClean="0"/>
              <a:t>fartlek</a:t>
            </a:r>
            <a:r>
              <a:rPr lang="cs-CZ" sz="1400" b="1" dirty="0" smtClean="0"/>
              <a:t>.</a:t>
            </a:r>
          </a:p>
          <a:p>
            <a:pPr marL="452628" indent="-342900">
              <a:buAutoNum type="arabicPeriod" startAt="2"/>
            </a:pP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292080" y="4005064"/>
          <a:ext cx="34563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Doba trvání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30</a:t>
                      </a:r>
                      <a:r>
                        <a:rPr lang="cs-CZ" sz="1200" baseline="0" dirty="0" smtClean="0"/>
                        <a:t> min a více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Intenzita</a:t>
                      </a:r>
                      <a:r>
                        <a:rPr lang="cs-CZ" sz="1200" baseline="0" dirty="0" smtClean="0"/>
                        <a:t> zatížení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130 – 150 tepů.min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364088" y="5085184"/>
          <a:ext cx="34563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Doba trvání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30</a:t>
                      </a:r>
                      <a:r>
                        <a:rPr lang="cs-CZ" sz="1200" baseline="0" dirty="0" smtClean="0"/>
                        <a:t> min a více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Intenzita</a:t>
                      </a:r>
                      <a:r>
                        <a:rPr lang="cs-CZ" sz="1200" baseline="0" dirty="0" smtClean="0"/>
                        <a:t> zatížení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nepřetržitá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96544"/>
          </a:xfrm>
        </p:spPr>
        <p:txBody>
          <a:bodyPr>
            <a:noAutofit/>
          </a:bodyPr>
          <a:lstStyle/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Metoda založená na využití anaerobního prahu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%Vo2 max. – co nejvyšší  (stimulace aerobního výkonu)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Produkce laktátu – co nejnižší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Délka cvičení – větší – stimulace aerobní kapacity</a:t>
            </a:r>
          </a:p>
          <a:p>
            <a:pPr marL="452628" indent="-342900">
              <a:buNone/>
            </a:pPr>
            <a:r>
              <a:rPr lang="cs-CZ" sz="1400" b="1" dirty="0" smtClean="0"/>
              <a:t>Metody:</a:t>
            </a:r>
          </a:p>
          <a:p>
            <a:pPr marL="452628" indent="-342900">
              <a:buAutoNum type="arabicPeriod"/>
            </a:pPr>
            <a:r>
              <a:rPr lang="cs-CZ" sz="1400" b="1" dirty="0" smtClean="0"/>
              <a:t>Metoda dlouhodobých intervalů</a:t>
            </a:r>
          </a:p>
          <a:p>
            <a:pPr marL="452628" indent="-342900">
              <a:buAutoNum type="arabicPeriod"/>
            </a:pPr>
            <a:endParaRPr lang="cs-CZ" sz="1400" b="1" dirty="0" smtClean="0"/>
          </a:p>
          <a:p>
            <a:pPr marL="452628" indent="-342900">
              <a:buAutoNum type="arabicPeriod"/>
            </a:pPr>
            <a:endParaRPr lang="cs-CZ" sz="1400" b="1" dirty="0" smtClean="0"/>
          </a:p>
          <a:p>
            <a:pPr marL="452628" indent="-342900">
              <a:buAutoNum type="arabicPeriod"/>
            </a:pPr>
            <a:endParaRPr lang="cs-CZ" sz="1400" b="1" dirty="0" smtClean="0"/>
          </a:p>
          <a:p>
            <a:pPr marL="452628" indent="-342900">
              <a:buAutoNum type="arabicPeriod"/>
            </a:pPr>
            <a:endParaRPr lang="cs-CZ" sz="1400" b="1" dirty="0" smtClean="0"/>
          </a:p>
          <a:p>
            <a:pPr marL="452628" indent="-342900">
              <a:buAutoNum type="arabicPeriod"/>
            </a:pPr>
            <a:endParaRPr lang="cs-CZ" sz="1400" b="1" dirty="0" smtClean="0"/>
          </a:p>
          <a:p>
            <a:pPr marL="452628" indent="-342900">
              <a:buAutoNum type="arabicPeriod"/>
            </a:pPr>
            <a:endParaRPr lang="cs-CZ" sz="1400" b="1" dirty="0" smtClean="0"/>
          </a:p>
          <a:p>
            <a:pPr marL="452628" indent="-342900">
              <a:buNone/>
            </a:pPr>
            <a:endParaRPr lang="cs-CZ" sz="1400" b="1" dirty="0" smtClean="0"/>
          </a:p>
          <a:p>
            <a:pPr marL="452628" indent="-342900">
              <a:buAutoNum type="arabicPeriod"/>
            </a:pPr>
            <a:endParaRPr lang="cs-CZ" sz="1400" b="1" dirty="0" smtClean="0"/>
          </a:p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Krátkodobá (anaerobní vytrvalost)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přibližně od 20 s do 2 – 3 min. (Typická pro TKD). Rozhodujícím faktorem je množství energie</a:t>
            </a:r>
          </a:p>
          <a:p>
            <a:pPr marL="452628" indent="-342900">
              <a:buNone/>
            </a:pPr>
            <a:r>
              <a:rPr lang="cs-CZ" sz="1400" dirty="0"/>
              <a:t>	</a:t>
            </a:r>
            <a:r>
              <a:rPr lang="cs-CZ" sz="1400" dirty="0" smtClean="0"/>
              <a:t>uvolňované bez přítomnosti kyslíku (anaerobně). Energie převážně z LA zóny – vysoká produkce LA!!!</a:t>
            </a:r>
          </a:p>
          <a:p>
            <a:pPr marL="452628" indent="-342900">
              <a:buAutoNum type="arabicPeriod"/>
            </a:pPr>
            <a:endParaRPr lang="cs-CZ" sz="1400" b="1" dirty="0" smtClean="0"/>
          </a:p>
          <a:p>
            <a:pPr marL="452628" indent="-342900">
              <a:buNone/>
            </a:pP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059832" y="3068960"/>
          <a:ext cx="51125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350"/>
                <a:gridCol w="336121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Doba</a:t>
                      </a:r>
                      <a:r>
                        <a:rPr lang="cs-CZ" sz="1200" baseline="0" dirty="0" smtClean="0"/>
                        <a:t> trvání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8 – 20 min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Intenzita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Na úrovni ANP (TF 175 – 180 tep.min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6 – 10 (15)</a:t>
                      </a:r>
                      <a:r>
                        <a:rPr lang="cs-CZ" sz="1200" baseline="0" dirty="0" smtClean="0"/>
                        <a:t> min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Charakter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aktivní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 – 4x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400" b="1" dirty="0"/>
              <a:t>2</a:t>
            </a:r>
            <a:r>
              <a:rPr lang="cs-CZ" sz="1400" b="1" dirty="0" smtClean="0"/>
              <a:t>. Úkoly sportovního tréninku – </a:t>
            </a:r>
            <a:r>
              <a:rPr lang="cs-CZ" sz="1400" dirty="0" smtClean="0"/>
              <a:t>osvojování techniky a taktiky příslušného sportovního odvětví nebo disciplín na základě osvojení příslušných sportovních dovedností a rozvoje speciálních pohybových schopností. </a:t>
            </a:r>
          </a:p>
          <a:p>
            <a:pPr algn="just">
              <a:buNone/>
            </a:pPr>
            <a:endParaRPr lang="cs-CZ" sz="1400" dirty="0"/>
          </a:p>
          <a:p>
            <a:pPr algn="just">
              <a:buNone/>
            </a:pPr>
            <a:r>
              <a:rPr lang="cs-CZ" sz="1400" b="1" dirty="0" smtClean="0"/>
              <a:t>3. Pohybové schopnosti – </a:t>
            </a:r>
            <a:r>
              <a:rPr lang="cs-CZ" sz="1400" dirty="0" smtClean="0"/>
              <a:t>pod pojmem pohybové schopnosti chápeme relativně samostatné soubory vnitřních předpokladů lidského organismu k pohybové činnosti. </a:t>
            </a:r>
          </a:p>
          <a:p>
            <a:pPr algn="just">
              <a:buNone/>
            </a:pPr>
            <a:r>
              <a:rPr lang="cs-CZ" sz="1400" b="1" dirty="0"/>
              <a:t>	</a:t>
            </a:r>
            <a:r>
              <a:rPr lang="cs-CZ" sz="1400" b="1" dirty="0" smtClean="0"/>
              <a:t>	</a:t>
            </a:r>
          </a:p>
          <a:p>
            <a:pPr algn="just">
              <a:buNone/>
            </a:pPr>
            <a:r>
              <a:rPr lang="cs-CZ" sz="1400" b="1" dirty="0"/>
              <a:t>		</a:t>
            </a:r>
            <a:r>
              <a:rPr lang="cs-CZ" sz="1400" b="1" dirty="0" smtClean="0"/>
              <a:t>			</a:t>
            </a:r>
          </a:p>
          <a:p>
            <a:pPr algn="just">
              <a:buNone/>
            </a:pPr>
            <a:endParaRPr lang="cs-CZ" sz="140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1. Sportovní trénink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843808" y="3068960"/>
            <a:ext cx="33123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Základní pohybové schopnosti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395536" y="4005064"/>
            <a:ext cx="201622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Rychlostní schopnosti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1619672" y="5085184"/>
            <a:ext cx="20882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Silové schopnosti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347864" y="4149080"/>
            <a:ext cx="216024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Vytrvalostní schopnosti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5292080" y="5013176"/>
            <a:ext cx="216024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Obratnostní schopnosti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6516216" y="4149080"/>
            <a:ext cx="208823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Pohyblivost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 rot="10800000" flipV="1">
            <a:off x="2123728" y="3645024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5400000">
            <a:off x="2411760" y="4293096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7" idx="2"/>
          </p:cNvCxnSpPr>
          <p:nvPr/>
        </p:nvCxnSpPr>
        <p:spPr>
          <a:xfrm rot="16200000" flipH="1">
            <a:off x="4283968" y="3861048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16200000" flipH="1">
            <a:off x="5148064" y="4077072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7" idx="3"/>
          </p:cNvCxnSpPr>
          <p:nvPr/>
        </p:nvCxnSpPr>
        <p:spPr>
          <a:xfrm>
            <a:off x="6156176" y="3356992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824536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cs-CZ" sz="1400" b="1" dirty="0" smtClean="0"/>
              <a:t>Metody rozvoje:</a:t>
            </a:r>
          </a:p>
          <a:p>
            <a:pPr marL="452628" indent="-342900">
              <a:buAutoNum type="arabicPeriod"/>
            </a:pPr>
            <a:r>
              <a:rPr lang="cs-CZ" sz="1400" b="1" dirty="0" smtClean="0"/>
              <a:t>Metoda krátkodobých intervalů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Náročná na psychiku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Není vhodné ji zařazovat ve větší míře v závodním období, protože v důsledku produkce LA dochází k značnému okysličení organismu, jehož odbourávání je dlouhodobé (48hodin)</a:t>
            </a:r>
          </a:p>
          <a:p>
            <a:pPr marL="452628" indent="-342900">
              <a:buNone/>
            </a:pP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40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259632" y="3501008"/>
          <a:ext cx="6096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422379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Doba trvání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20 s – 2 min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Intenzita</a:t>
                      </a:r>
                      <a:r>
                        <a:rPr lang="cs-CZ" sz="1200" baseline="0" dirty="0" smtClean="0"/>
                        <a:t> zatížení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Relativně maximální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Intenzita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1:3 nebo postupně zkracovány</a:t>
                      </a:r>
                      <a:r>
                        <a:rPr lang="cs-CZ" sz="1200" baseline="0" dirty="0" smtClean="0"/>
                        <a:t> 6 – 4 – 2 min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Charakter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Lehce aktivní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3 – 7x v jedné sérii, počet sérií v tréninkové</a:t>
                      </a:r>
                      <a:r>
                        <a:rPr lang="cs-CZ" sz="1200" baseline="0" dirty="0" smtClean="0"/>
                        <a:t> jednotce 1 – 3 (záleží ale na intenzitě cvičení)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96544"/>
          </a:xfrm>
        </p:spPr>
        <p:txBody>
          <a:bodyPr>
            <a:noAutofit/>
          </a:bodyPr>
          <a:lstStyle/>
          <a:p>
            <a:pPr marL="452628" indent="-342900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Rychlostní vytrvalost</a:t>
            </a:r>
          </a:p>
          <a:p>
            <a:pPr marL="452628" indent="-342900">
              <a:buFontTx/>
              <a:buChar char="-"/>
            </a:pPr>
            <a:r>
              <a:rPr lang="cs-CZ" sz="1400" dirty="0" smtClean="0"/>
              <a:t>jde o schopnost provádět cvičení s maximální intenzitou (rychlostí) co možná nejdéle</a:t>
            </a:r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dirty="0" smtClean="0"/>
              <a:t>	</a:t>
            </a:r>
            <a:r>
              <a:rPr lang="cs-CZ" sz="1400" i="1" dirty="0" smtClean="0"/>
              <a:t>Rozdíl mezi rychlostním a rychlostně vytrvalostním zatížením dán především délkou intervalu odpočinku, který u rychlostní vytrvalosti nepostačuje na úplnou obnovu energetických zdrojů. Druhý rozdíl je v počtu opakování u rychlostních schopností je počet opakování výrazně nižší (2 – 6 v sérii) s porovnáním s rychlostní vytrvalostí.</a:t>
            </a:r>
          </a:p>
          <a:p>
            <a:pPr marL="452628" indent="-342900">
              <a:buFontTx/>
              <a:buChar char="-"/>
            </a:pPr>
            <a:endParaRPr lang="cs-CZ" sz="1400" dirty="0" smtClean="0"/>
          </a:p>
          <a:p>
            <a:pPr marL="452628" indent="-342900">
              <a:buNone/>
            </a:pPr>
            <a:r>
              <a:rPr lang="cs-CZ" sz="1400" dirty="0" smtClean="0"/>
              <a:t>		</a:t>
            </a:r>
          </a:p>
          <a:p>
            <a:pPr marL="452628" indent="-342900">
              <a:buAutoNum type="arabicPeriod"/>
            </a:pPr>
            <a:endParaRPr lang="cs-CZ" sz="1400" b="1" dirty="0" smtClean="0"/>
          </a:p>
          <a:p>
            <a:pPr marL="452628" indent="-342900">
              <a:buNone/>
            </a:pP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Kondiční příprava </a:t>
            </a:r>
            <a:r>
              <a:rPr lang="cs-CZ" sz="2000" dirty="0" smtClean="0">
                <a:solidFill>
                  <a:srgbClr val="0070C0"/>
                </a:solidFill>
              </a:rPr>
              <a:t>(vytrvalostní příprava)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331640" y="2276872"/>
          <a:ext cx="6096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415178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Doba trvání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5 – 20s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Intenzita zatížení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Maximální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Interval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1:4</a:t>
                      </a:r>
                      <a:r>
                        <a:rPr lang="cs-CZ" sz="1200" baseline="0" dirty="0" smtClean="0"/>
                        <a:t> – 5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Charakter</a:t>
                      </a:r>
                      <a:r>
                        <a:rPr lang="cs-CZ" sz="1200" baseline="0" dirty="0" smtClean="0"/>
                        <a:t> odpočinku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Aktivní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Počet opakování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15</a:t>
                      </a:r>
                      <a:r>
                        <a:rPr lang="cs-CZ" sz="1200" baseline="0" dirty="0" smtClean="0"/>
                        <a:t> – 20 (30-50), v sériích po 5 – 10, odpočinek mezi sériemi 5 – 10 min. 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„Obratnostní schopnosti bývají vymezovány jako soubor schopností lehce a účelně koordinovat vlastní pohyby, přizpůsobovat je měnícím se podmínkám, provádět složitou pohybovou činnost a rychle si osvojovat nové pohyby.“ </a:t>
            </a:r>
          </a:p>
          <a:p>
            <a:pPr marL="452628" indent="-342900" algn="just">
              <a:buNone/>
            </a:pPr>
            <a:endParaRPr lang="cs-CZ" sz="1400" i="1" dirty="0" smtClean="0"/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Základem obratnostních schopností je činnost centrální nervové soustavy (CNS).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Lze je dělit na:</a:t>
            </a:r>
          </a:p>
          <a:p>
            <a:pPr marL="452628" indent="-342900" algn="just">
              <a:buNone/>
            </a:pPr>
            <a:r>
              <a:rPr lang="cs-CZ" sz="1400" dirty="0" smtClean="0"/>
              <a:t>a)	Obecné – širší pohybový fond (akrobatická cvičení, překážkové dráhy apod.)</a:t>
            </a:r>
          </a:p>
          <a:p>
            <a:pPr marL="452628" indent="-342900" algn="just">
              <a:buNone/>
            </a:pPr>
            <a:r>
              <a:rPr lang="cs-CZ" sz="1400" dirty="0" smtClean="0"/>
              <a:t>b)	Speciální – které se vztahují k provádění soutěžní podoby (sebeobrana)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Obratnostní schopnosti lze dělit: </a:t>
            </a:r>
          </a:p>
          <a:p>
            <a:pPr marL="452628" indent="-342900" algn="just">
              <a:buNone/>
            </a:pPr>
            <a:r>
              <a:rPr lang="cs-CZ" sz="1400" dirty="0" smtClean="0"/>
              <a:t>a)	Schopnost rovnováhy</a:t>
            </a:r>
          </a:p>
          <a:p>
            <a:pPr marL="452628" indent="-342900" algn="just">
              <a:buNone/>
            </a:pPr>
            <a:r>
              <a:rPr lang="cs-CZ" sz="1400" dirty="0" smtClean="0"/>
              <a:t>b)	Schopnost orientace v prostoru</a:t>
            </a:r>
          </a:p>
          <a:p>
            <a:pPr marL="452628" indent="-342900" algn="just">
              <a:buNone/>
            </a:pPr>
            <a:r>
              <a:rPr lang="cs-CZ" sz="1400" dirty="0" smtClean="0"/>
              <a:t>c)	Schopnost spojování pohybových operací</a:t>
            </a:r>
          </a:p>
          <a:p>
            <a:pPr marL="452628" indent="-342900" algn="just">
              <a:buNone/>
            </a:pPr>
            <a:r>
              <a:rPr lang="cs-CZ" sz="1400" dirty="0" smtClean="0"/>
              <a:t>d)	Schopnost diferenciace pohybů</a:t>
            </a:r>
          </a:p>
          <a:p>
            <a:pPr marL="452628" indent="-342900" algn="just">
              <a:buNone/>
            </a:pPr>
            <a:r>
              <a:rPr lang="cs-CZ" sz="1400" dirty="0" smtClean="0"/>
              <a:t>e)	Schopnost rytmická</a:t>
            </a:r>
          </a:p>
          <a:p>
            <a:pPr marL="452628" indent="-342900" algn="just">
              <a:buNone/>
            </a:pPr>
            <a:r>
              <a:rPr lang="cs-CZ" sz="1400" dirty="0" smtClean="0"/>
              <a:t>f)	Schopnost přizpůsobivosti</a:t>
            </a:r>
          </a:p>
          <a:p>
            <a:pPr marL="452628" indent="-342900" algn="just">
              <a:buNone/>
            </a:pPr>
            <a:r>
              <a:rPr lang="cs-CZ" sz="1400" dirty="0" smtClean="0"/>
              <a:t>g)	Schopnost reakce</a:t>
            </a:r>
          </a:p>
          <a:p>
            <a:pPr marL="452628" indent="-342900" algn="just">
              <a:buNone/>
            </a:pPr>
            <a:r>
              <a:rPr lang="cs-CZ" sz="1400" dirty="0" smtClean="0"/>
              <a:t>h)	</a:t>
            </a:r>
            <a:r>
              <a:rPr lang="cs-CZ" sz="1400" dirty="0" err="1" smtClean="0"/>
              <a:t>Učivost</a:t>
            </a:r>
            <a:endParaRPr lang="cs-CZ" sz="1400" dirty="0" smtClean="0"/>
          </a:p>
          <a:p>
            <a:pPr marL="452628" indent="-342900" algn="just">
              <a:buAutoNum type="alphaLcParenR" startAt="8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42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Obratnostní schopnosti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52528"/>
          </a:xfrm>
        </p:spPr>
        <p:txBody>
          <a:bodyPr>
            <a:normAutofit/>
          </a:bodyPr>
          <a:lstStyle/>
          <a:p>
            <a:pPr marL="452628" indent="-342900" algn="just">
              <a:buNone/>
            </a:pPr>
            <a:r>
              <a:rPr lang="cs-CZ" sz="1400" b="1" dirty="0" smtClean="0"/>
              <a:t>Zásady pro rozvoj obratnostních schopností</a:t>
            </a:r>
          </a:p>
          <a:p>
            <a:pPr marL="452628" indent="-342900" algn="just">
              <a:buNone/>
            </a:pPr>
            <a:r>
              <a:rPr lang="cs-CZ" sz="1400" dirty="0" smtClean="0"/>
              <a:t>a)	Volit spíše koordinačně složitá cvičení a jejich složitost stále dále zvyšovat  (přemety, salta..) – jejich složitost zvyšovat</a:t>
            </a:r>
          </a:p>
          <a:p>
            <a:pPr marL="452628" indent="-342900" algn="just">
              <a:buNone/>
            </a:pPr>
            <a:r>
              <a:rPr lang="cs-CZ" sz="1400" dirty="0" smtClean="0"/>
              <a:t>b)	Provádět cvičení v různých obměnách (změny rytmu, změny na akustický, optický signál..atd.)</a:t>
            </a:r>
          </a:p>
          <a:p>
            <a:pPr marL="452628" indent="-342900" algn="just">
              <a:buNone/>
            </a:pPr>
            <a:r>
              <a:rPr lang="cs-CZ" sz="1400" dirty="0" smtClean="0"/>
              <a:t>c)	Provádět cvičení v měnících se vnějších podmínkách – např. akrobatická cvičení na rovině, z kopce..atd.)</a:t>
            </a:r>
          </a:p>
          <a:p>
            <a:pPr marL="452628" indent="-342900" algn="just">
              <a:buNone/>
            </a:pPr>
            <a:r>
              <a:rPr lang="cs-CZ" sz="1400" dirty="0" smtClean="0"/>
              <a:t>d)	Kombinace již osvojených pohybových dovedností – několik činností následuje rychle po sobě</a:t>
            </a:r>
          </a:p>
          <a:p>
            <a:pPr marL="452628" indent="-342900" algn="just">
              <a:buNone/>
            </a:pPr>
            <a:r>
              <a:rPr lang="cs-CZ" sz="1400" dirty="0" smtClean="0"/>
              <a:t>e)	Spojování několika činností v jednu – např. dribling se dvěma míči, atd.</a:t>
            </a:r>
          </a:p>
          <a:p>
            <a:pPr marL="452628" indent="-342900" algn="just">
              <a:buNone/>
            </a:pPr>
            <a:r>
              <a:rPr lang="cs-CZ" sz="1400" dirty="0" smtClean="0"/>
              <a:t>f)	Cvičení provádět pod tlakem – např. v co nejvyšší rychlosti, s rozhodováním, s omezením apod.)</a:t>
            </a:r>
          </a:p>
          <a:p>
            <a:pPr marL="452628" indent="-342900" algn="just">
              <a:buNone/>
            </a:pPr>
            <a:r>
              <a:rPr lang="cs-CZ" sz="1400" dirty="0" smtClean="0"/>
              <a:t>g)	Cvičení s dodatečnými informacemi – změny v průběhu cvičení)</a:t>
            </a:r>
          </a:p>
          <a:p>
            <a:pPr marL="452628" indent="-342900" algn="just">
              <a:buNone/>
            </a:pPr>
            <a:r>
              <a:rPr lang="cs-CZ" sz="1400" dirty="0" smtClean="0"/>
              <a:t>h)	Cvičení po předchozím zatížení – pro zvýšení obtížnosti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Obratnostní schopnosti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52528"/>
          </a:xfrm>
        </p:spPr>
        <p:txBody>
          <a:bodyPr>
            <a:no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„Je definována jako schopnost vykonávat pohyb ve velkém rozsahu kloubní soustavy“</a:t>
            </a:r>
          </a:p>
          <a:p>
            <a:pPr marL="452628" indent="-342900" algn="just">
              <a:buNone/>
            </a:pPr>
            <a:endParaRPr lang="cs-CZ" sz="1400" i="1" dirty="0" smtClean="0"/>
          </a:p>
          <a:p>
            <a:pPr marL="452628" indent="-342900" algn="just">
              <a:buFontTx/>
              <a:buChar char="-"/>
            </a:pPr>
            <a:r>
              <a:rPr lang="cs-CZ" sz="1400" b="1" dirty="0" smtClean="0"/>
              <a:t>Dostatečný rozsah – </a:t>
            </a:r>
            <a:r>
              <a:rPr lang="cs-CZ" sz="1400" dirty="0" smtClean="0"/>
              <a:t>kloubní pohyblivost, která umožňuje lepší provedení pohybů</a:t>
            </a:r>
          </a:p>
          <a:p>
            <a:pPr marL="452628" indent="-342900" algn="just">
              <a:buFontTx/>
              <a:buChar char="-"/>
            </a:pPr>
            <a:r>
              <a:rPr lang="cs-CZ" sz="1400" b="1" dirty="0" smtClean="0"/>
              <a:t>Preventivní – </a:t>
            </a:r>
            <a:r>
              <a:rPr lang="cs-CZ" sz="1400" dirty="0" smtClean="0"/>
              <a:t>dostatečná pohyblivost snižuje nebezpečí svalového zranění (natržení, či přetažení svalů) při nekoordinovaných pohybech.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Činitelé ovlivňující pohyblivost</a:t>
            </a:r>
          </a:p>
          <a:p>
            <a:pPr marL="452628" indent="-342900" algn="just">
              <a:buNone/>
            </a:pPr>
            <a:r>
              <a:rPr lang="cs-CZ" sz="1400" dirty="0" smtClean="0"/>
              <a:t>a)	Anatomické zvláštnosti – patří zde zejména tvar a druh kloubu. (z toho důvodu mají ženy vyšší pohyblivost než muži – jejich klouby jsou menší – tím umožňují větší rozsah)</a:t>
            </a:r>
          </a:p>
          <a:p>
            <a:pPr marL="452628" indent="-342900" algn="just">
              <a:buNone/>
            </a:pPr>
            <a:r>
              <a:rPr lang="cs-CZ" sz="1400" dirty="0" smtClean="0"/>
              <a:t>b)	Silové schopnosti svalstva – pohyb závisí do značné míry na silových možnostech svalů, které se na něm podílejí. </a:t>
            </a:r>
          </a:p>
          <a:p>
            <a:pPr marL="452628" indent="-342900" algn="just">
              <a:buNone/>
            </a:pPr>
            <a:r>
              <a:rPr lang="cs-CZ" sz="1400" dirty="0" smtClean="0"/>
              <a:t>c)	K </a:t>
            </a:r>
            <a:r>
              <a:rPr lang="cs-CZ" sz="1400" dirty="0" smtClean="0"/>
              <a:t>ostatním patří – aktivita reflexního systému, psychické stavy, věk, rozcvičení, únava, vnější teplota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Metody rozvoje pohyblivosti</a:t>
            </a:r>
          </a:p>
          <a:p>
            <a:pPr marL="452628" indent="-342900" algn="just">
              <a:buNone/>
            </a:pPr>
            <a:r>
              <a:rPr lang="cs-CZ" sz="1400" dirty="0" smtClean="0"/>
              <a:t>a)	Aktivita pohybu – (aktivní pohyb – provádění pohybu vlastními silami, pasivní pohyb – krajní polohy za pomocí partnera)</a:t>
            </a:r>
          </a:p>
          <a:p>
            <a:pPr marL="452628" indent="-342900" algn="just">
              <a:buNone/>
            </a:pPr>
            <a:r>
              <a:rPr lang="cs-CZ" sz="1400" dirty="0" smtClean="0"/>
              <a:t>b)	Dynamika provedení – (dynamické provedení – cviky jsou prováděny švihem,  statické provedení – dosažení určité polohy a setrvání v ní – </a:t>
            </a:r>
            <a:r>
              <a:rPr lang="cs-CZ" sz="1400" b="1" dirty="0" smtClean="0"/>
              <a:t>strečink)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Pohyblivost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52528"/>
          </a:xfrm>
        </p:spPr>
        <p:txBody>
          <a:bodyPr>
            <a:norm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„Technická příprava je složka sportovního tréninku, která se zaměřuje na osvojování pohybových a sportovní dovedností.“</a:t>
            </a:r>
          </a:p>
          <a:p>
            <a:pPr marL="452628" indent="-342900" algn="ctr">
              <a:buNone/>
            </a:pPr>
            <a:endParaRPr lang="cs-CZ" sz="1400" i="1" dirty="0" smtClean="0"/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Promítají se do sportovního výkonu prostřednictvím techniky. </a:t>
            </a:r>
          </a:p>
          <a:p>
            <a:pPr marL="452628" indent="-342900" algn="just">
              <a:buFontTx/>
              <a:buChar char="-"/>
            </a:pPr>
            <a:endParaRPr lang="cs-CZ" sz="1400" i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Technika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Je chápána jako optimální provedení daného pohybu v souladu se zákonitostmi pohybu a v souladu s předepsanými pravidly dané sportovní disciplíny.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Účelnost a ekonomičnost techniky</a:t>
            </a:r>
          </a:p>
          <a:p>
            <a:pPr marL="452628" indent="-342900" algn="just">
              <a:buNone/>
            </a:pPr>
            <a:r>
              <a:rPr lang="cs-CZ" sz="1400" dirty="0" smtClean="0"/>
              <a:t>a)	Racionalizace  - vydávat právě tolik úsilí kolik je v daný okamžik třeba pro plnění daného pohybového úkolu</a:t>
            </a:r>
          </a:p>
          <a:p>
            <a:pPr marL="452628" indent="-342900" algn="just">
              <a:buNone/>
            </a:pPr>
            <a:r>
              <a:rPr lang="cs-CZ" sz="1400" dirty="0" smtClean="0"/>
              <a:t>b)	Stabilita – znamená stálost pohybových dovedností vůči nepříznivým účinkům vnějšího i vnitřního prostředí</a:t>
            </a:r>
          </a:p>
          <a:p>
            <a:pPr marL="452628" indent="-342900" algn="just">
              <a:buNone/>
            </a:pPr>
            <a:r>
              <a:rPr lang="cs-CZ" sz="1400" dirty="0" smtClean="0"/>
              <a:t>c)	Variabilita – znamená změnit některé části pohybových dovedností měnícím se podmínkám prostředí.  Představuje ochranu před vlivy, které by mohly narušit optimální průběh pohybu.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Technická příprava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52528"/>
          </a:xfrm>
        </p:spPr>
        <p:txBody>
          <a:bodyPr>
            <a:no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„Taktická příprava je složka sportovního tréninku, která se nazývá způsobem vedení sportovního boje. Zaměřuje se na jeho výklady a možnosti.“</a:t>
            </a:r>
          </a:p>
          <a:p>
            <a:pPr marL="452628" indent="-342900" algn="ctr">
              <a:buNone/>
            </a:pPr>
            <a:endParaRPr lang="cs-CZ" sz="1400" i="1" dirty="0" smtClean="0"/>
          </a:p>
          <a:p>
            <a:pPr marL="452628" indent="-342900" algn="just">
              <a:buNone/>
            </a:pPr>
            <a:r>
              <a:rPr lang="cs-CZ" sz="1400" dirty="0" smtClean="0"/>
              <a:t>1.	Základem </a:t>
            </a:r>
            <a:r>
              <a:rPr lang="cs-CZ" sz="1400" dirty="0" smtClean="0"/>
              <a:t>vedení rozhodování při sportovním boji je </a:t>
            </a:r>
            <a:r>
              <a:rPr lang="cs-CZ" sz="1400" b="1" dirty="0" smtClean="0"/>
              <a:t>strategie.</a:t>
            </a:r>
            <a:r>
              <a:rPr lang="cs-CZ" sz="1400" dirty="0" smtClean="0"/>
              <a:t> (Tj. předem stanový a promyšlený </a:t>
            </a:r>
            <a:r>
              <a:rPr lang="cs-CZ" sz="1400" b="1" dirty="0" smtClean="0"/>
              <a:t>plán</a:t>
            </a:r>
            <a:r>
              <a:rPr lang="cs-CZ" sz="1400" dirty="0" smtClean="0"/>
              <a:t> sportovního boje, vedoucí prostřednictvím určitých </a:t>
            </a:r>
            <a:r>
              <a:rPr lang="cs-CZ" sz="1400" b="1" dirty="0" smtClean="0"/>
              <a:t>poznatků </a:t>
            </a:r>
            <a:r>
              <a:rPr lang="cs-CZ" sz="1400" dirty="0" smtClean="0"/>
              <a:t>k dosažení lepšího výsledku nebo plánovaného výsledku. )</a:t>
            </a:r>
          </a:p>
          <a:p>
            <a:pPr marL="452628" indent="-342900" algn="just">
              <a:buNone/>
            </a:pPr>
            <a:r>
              <a:rPr lang="cs-CZ" sz="1400" dirty="0" smtClean="0"/>
              <a:t>2.	Druhým </a:t>
            </a:r>
            <a:r>
              <a:rPr lang="cs-CZ" sz="1400" dirty="0" smtClean="0"/>
              <a:t>základním pojmem je </a:t>
            </a:r>
            <a:r>
              <a:rPr lang="cs-CZ" sz="1400" b="1" dirty="0" smtClean="0"/>
              <a:t>Taktika</a:t>
            </a:r>
            <a:r>
              <a:rPr lang="cs-CZ" sz="1400" dirty="0" smtClean="0"/>
              <a:t>. Je to vlastní realizace dané strategie v průběhu </a:t>
            </a:r>
            <a:r>
              <a:rPr lang="cs-CZ" sz="1400" b="1" dirty="0" smtClean="0"/>
              <a:t>zápasu</a:t>
            </a:r>
            <a:r>
              <a:rPr lang="cs-CZ" sz="1400" dirty="0" smtClean="0"/>
              <a:t>. (Je prováděna prostřednictvím řešení souboru tzv. </a:t>
            </a:r>
            <a:r>
              <a:rPr lang="cs-CZ" sz="1400" b="1" dirty="0" smtClean="0"/>
              <a:t>konfliktních situací</a:t>
            </a:r>
            <a:r>
              <a:rPr lang="cs-CZ" sz="1400" dirty="0" smtClean="0"/>
              <a:t>) </a:t>
            </a:r>
          </a:p>
          <a:p>
            <a:pPr marL="452628" indent="-342900" algn="just">
              <a:buAutoNum type="arabicPeriod" startAt="2"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Konfliktní situace</a:t>
            </a:r>
          </a:p>
          <a:p>
            <a:pPr marL="452628" indent="-342900" algn="just">
              <a:buNone/>
            </a:pPr>
            <a:r>
              <a:rPr lang="cs-CZ" sz="1400" dirty="0" smtClean="0"/>
              <a:t>Je určitý úsek sportovního boje, který se řeší na základě jeho pochopení, při využití</a:t>
            </a:r>
          </a:p>
          <a:p>
            <a:pPr marL="452628" indent="-342900" algn="just">
              <a:buNone/>
            </a:pPr>
            <a:r>
              <a:rPr lang="cs-CZ" sz="1400" dirty="0" smtClean="0"/>
              <a:t>speciálních znalostí, dovedností, pohybových a intelektuálních schopností.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Fáze konfliktní situace</a:t>
            </a:r>
          </a:p>
          <a:p>
            <a:pPr marL="452628" indent="-342900" algn="just">
              <a:buNone/>
            </a:pPr>
            <a:r>
              <a:rPr lang="cs-CZ" sz="1400" dirty="0" smtClean="0"/>
              <a:t>1.	Vnímání a analýza (vznik situace, rozpoznání situace)</a:t>
            </a:r>
          </a:p>
          <a:p>
            <a:pPr marL="452628" indent="-342900" algn="just">
              <a:buNone/>
            </a:pPr>
            <a:r>
              <a:rPr lang="cs-CZ" sz="1400" dirty="0" smtClean="0"/>
              <a:t>2.	Myšlenkové řešení (rozbor situace, návrh řešení, výběr řešení)</a:t>
            </a:r>
          </a:p>
          <a:p>
            <a:pPr marL="452628" indent="-342900" algn="just">
              <a:buNone/>
            </a:pPr>
            <a:r>
              <a:rPr lang="cs-CZ" sz="1400" dirty="0" smtClean="0"/>
              <a:t>3.	Pohybové řešení (realizace řešení, zpětná vazba)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46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Taktická příprava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smtClean="0"/>
              <a:t>Složky ovlivňující konfliktní situaci</a:t>
            </a:r>
          </a:p>
          <a:p>
            <a:pPr marL="452628" indent="-342900" algn="just">
              <a:buNone/>
            </a:pPr>
            <a:r>
              <a:rPr lang="cs-CZ" sz="1400" dirty="0" smtClean="0"/>
              <a:t>1.	Vnější složky (podmínky dané situace, nástroje, daný strategický plán, soupeři)</a:t>
            </a:r>
          </a:p>
          <a:p>
            <a:pPr marL="452628" indent="-342900" algn="just">
              <a:buNone/>
            </a:pPr>
            <a:r>
              <a:rPr lang="cs-CZ" sz="1400" dirty="0" smtClean="0"/>
              <a:t>2.	Vnitřní </a:t>
            </a:r>
            <a:r>
              <a:rPr lang="cs-CZ" sz="1400" dirty="0" smtClean="0"/>
              <a:t>složky (vnímání, znalosti a zkušenosti, tvořivost, kondice, psychika, technika</a:t>
            </a:r>
            <a:r>
              <a:rPr lang="cs-CZ" sz="1400" dirty="0" smtClean="0"/>
              <a:t>)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Tvorba strategického plánu</a:t>
            </a:r>
            <a:endParaRPr lang="cs-CZ" sz="1400" dirty="0" smtClean="0"/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Cíl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Výkonnost soupeře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Strategie soupeře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Vlastní výkonnost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Informace o prostředí a podmínkách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Nácvik taktických dovedností</a:t>
            </a:r>
            <a:endParaRPr lang="cs-CZ" sz="1400" dirty="0" smtClean="0"/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Vše je spjato s technickou dovedností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Před vlastním nácvikem provádět teoretickou přípravu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Navrhovat řešení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Učit se zpočátku bez tlaku, poté přidávat na odporu a až při dokonalém zvládnutí procvičovat celý boj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Raději zvládnout řešení méně situací ale co nejkvalitněji!!!!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Provádět modelové situace podle očekávaných podmínek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 závěrečné fázi nacvičovat pod tlakem!!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47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Taktická příprava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rmAutofit/>
          </a:bodyPr>
          <a:lstStyle/>
          <a:p>
            <a:pPr marL="452628" indent="-342900" algn="ctr">
              <a:buNone/>
            </a:pPr>
            <a:endParaRPr lang="cs-CZ" sz="1600" i="1" dirty="0" smtClean="0"/>
          </a:p>
          <a:p>
            <a:pPr marL="452628" indent="-342900" algn="ctr">
              <a:buNone/>
            </a:pPr>
            <a:r>
              <a:rPr lang="cs-CZ" sz="1600" i="1" dirty="0" smtClean="0"/>
              <a:t>„Osobnost je individuální jednota všech biologický i psychických vlastností, motivů a prožitků. Je vytvářena ve vztazích mezi lidmi.“</a:t>
            </a:r>
          </a:p>
          <a:p>
            <a:pPr marL="452628" indent="-342900" algn="just">
              <a:buNone/>
            </a:pPr>
            <a:endParaRPr lang="cs-CZ" sz="1600" i="1" dirty="0" smtClean="0"/>
          </a:p>
          <a:p>
            <a:pPr marL="452628" indent="-342900" algn="just">
              <a:buNone/>
            </a:pPr>
            <a:endParaRPr lang="cs-CZ" sz="1600" i="1" dirty="0" smtClean="0"/>
          </a:p>
          <a:p>
            <a:pPr marL="452628" indent="-342900" algn="ctr">
              <a:buNone/>
            </a:pPr>
            <a:r>
              <a:rPr lang="cs-CZ" sz="1600" b="1" dirty="0" smtClean="0"/>
              <a:t>JE  POTŘEBA  VYCHÁZET  Z  PSYCHOLOGIE!!</a:t>
            </a:r>
          </a:p>
          <a:p>
            <a:pPr marL="452628" indent="-342900" algn="ctr">
              <a:buNone/>
            </a:pPr>
            <a:endParaRPr lang="cs-CZ" sz="1600" b="1" dirty="0" smtClean="0"/>
          </a:p>
          <a:p>
            <a:pPr marL="452628" indent="-342900" algn="ctr">
              <a:buNone/>
            </a:pPr>
            <a:r>
              <a:rPr lang="cs-CZ" sz="1600" b="1" dirty="0" smtClean="0"/>
              <a:t>JE  DŮLEŽITOU  SOUČÁSTÍ  SPORTOVNÍ  PŘÍPRAVY!!</a:t>
            </a:r>
          </a:p>
          <a:p>
            <a:pPr marL="452628" indent="-342900" algn="ctr">
              <a:buNone/>
            </a:pPr>
            <a:endParaRPr lang="cs-CZ" sz="1600" b="1" dirty="0" smtClean="0"/>
          </a:p>
          <a:p>
            <a:pPr marL="452628" indent="-342900" algn="ctr">
              <a:buNone/>
            </a:pPr>
            <a:r>
              <a:rPr lang="cs-CZ" sz="1600" b="1" dirty="0" smtClean="0"/>
              <a:t>POMÁHÁ  POSOUVAT  VÝKONY  SPORTOVCŮ  K MAXIMÁLNĚ  MOŽNÝM HRANICÍM!!</a:t>
            </a:r>
          </a:p>
          <a:p>
            <a:pPr marL="452628" indent="-342900" algn="ctr">
              <a:buNone/>
            </a:pPr>
            <a:endParaRPr lang="cs-CZ" sz="1600" b="1" dirty="0" smtClean="0"/>
          </a:p>
          <a:p>
            <a:pPr marL="452628" indent="-342900" algn="ctr">
              <a:buNone/>
            </a:pPr>
            <a:endParaRPr lang="cs-CZ" sz="16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48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5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Složení sportovního tréninku</a:t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>	Psychologická příprava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Etapy sportovního tréninku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dlouhodobý trénink je vhodné členit do několika etap, které se od sebe odlišují svými cíly, úkoly a obsahem. Jsou různě dlouhé a jedna na druhou navazují, tzn. Jednotlivé etapy jsou od sebe oddělené ale zároveň se jedna do druhé prolínají</a:t>
            </a:r>
            <a:r>
              <a:rPr lang="cs-CZ" sz="1400" dirty="0" smtClean="0"/>
              <a:t>.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Etapa sportovní </a:t>
            </a:r>
            <a:r>
              <a:rPr lang="cs-CZ" sz="1400" b="1" dirty="0" err="1" smtClean="0"/>
              <a:t>předpřípravy</a:t>
            </a: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Etapa základního tréninku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Etapa specializovaného tréninku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Etapa vrcholového tréninku</a:t>
            </a:r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1.	Etapa sportovní </a:t>
            </a:r>
            <a:r>
              <a:rPr lang="cs-CZ" sz="1400" b="1" dirty="0" err="1" smtClean="0"/>
              <a:t>předpřípravy</a:t>
            </a:r>
            <a:r>
              <a:rPr lang="cs-CZ" sz="1400" b="1" dirty="0" smtClean="0"/>
              <a:t> - </a:t>
            </a:r>
            <a:r>
              <a:rPr lang="cs-CZ" sz="1400" dirty="0" smtClean="0"/>
              <a:t>počáteční fáze sport.tréninku.</a:t>
            </a:r>
          </a:p>
          <a:p>
            <a:pPr marL="452628" indent="-342900" algn="just">
              <a:buNone/>
            </a:pPr>
            <a:r>
              <a:rPr lang="cs-CZ" sz="1400" dirty="0" smtClean="0"/>
              <a:t> - trénink je zaměřen na zvládnutí co nevětšího množství pohybových dovedností, základů techniky a na všestranný rozvoj pohybových schopností. </a:t>
            </a:r>
          </a:p>
          <a:p>
            <a:pPr marL="452628" indent="-342900" algn="just">
              <a:buNone/>
            </a:pPr>
            <a:r>
              <a:rPr lang="cs-CZ" sz="1400" dirty="0" smtClean="0"/>
              <a:t>Úkoly které plní:</a:t>
            </a:r>
          </a:p>
          <a:p>
            <a:pPr marL="452628" indent="-342900" algn="just">
              <a:buNone/>
            </a:pPr>
            <a:r>
              <a:rPr lang="cs-CZ" sz="1400" dirty="0" smtClean="0"/>
              <a:t>a)	Optimální psychický a tělesný rozvoj dítěte</a:t>
            </a:r>
          </a:p>
          <a:p>
            <a:pPr marL="452628" indent="-342900" algn="just">
              <a:buNone/>
            </a:pPr>
            <a:r>
              <a:rPr lang="cs-CZ" sz="1400" dirty="0" smtClean="0"/>
              <a:t>b)	Upevňování zdraví</a:t>
            </a:r>
          </a:p>
          <a:p>
            <a:pPr marL="452628" indent="-342900" algn="just">
              <a:buNone/>
            </a:pPr>
            <a:r>
              <a:rPr lang="cs-CZ" sz="1400" dirty="0" smtClean="0"/>
              <a:t>c)	Zajištění všestranného funkčního rozvoje</a:t>
            </a:r>
          </a:p>
          <a:p>
            <a:pPr marL="452628" indent="-342900" algn="just">
              <a:buNone/>
            </a:pPr>
            <a:r>
              <a:rPr lang="cs-CZ" sz="1400" dirty="0" smtClean="0"/>
              <a:t>d)	Vytvoření kladného vztahu k pravidelnému cvičení a tréninku</a:t>
            </a:r>
          </a:p>
          <a:p>
            <a:pPr marL="452628" indent="-342900" algn="just">
              <a:buNone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49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6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Dlouhodobá koncepce sportovního 			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400" b="1" dirty="0" smtClean="0"/>
              <a:t>Dělení pohybových schopností:</a:t>
            </a:r>
          </a:p>
          <a:p>
            <a:pPr algn="just">
              <a:buNone/>
            </a:pPr>
            <a:r>
              <a:rPr lang="cs-CZ" sz="1400" dirty="0" smtClean="0"/>
              <a:t>a)	</a:t>
            </a:r>
            <a:r>
              <a:rPr lang="cs-CZ" sz="1400" b="1" dirty="0" smtClean="0"/>
              <a:t>Všeobecnost</a:t>
            </a:r>
          </a:p>
          <a:p>
            <a:pPr lvl="1" algn="just">
              <a:buFont typeface="Wingdings" pitchFamily="2" charset="2"/>
              <a:buChar char="ü"/>
            </a:pPr>
            <a:r>
              <a:rPr lang="cs-CZ" sz="1400" b="1" dirty="0" smtClean="0"/>
              <a:t>Obecné </a:t>
            </a:r>
            <a:r>
              <a:rPr lang="cs-CZ" sz="1400" dirty="0" smtClean="0"/>
              <a:t> -  projevují se v různých pohybových činnostech. Tvoří nám Všeobecný a všestranný základ pohybu. (např. dlouhodobé vytrvalost, prostorová orientace v ringu)</a:t>
            </a:r>
          </a:p>
          <a:p>
            <a:pPr lvl="1" algn="just">
              <a:buFont typeface="Wingdings" pitchFamily="2" charset="2"/>
              <a:buChar char="ü"/>
            </a:pPr>
            <a:r>
              <a:rPr lang="cs-CZ" sz="1400" b="1" dirty="0" smtClean="0"/>
              <a:t>Speciální</a:t>
            </a:r>
            <a:r>
              <a:rPr lang="cs-CZ" sz="1400" dirty="0" smtClean="0"/>
              <a:t> – projevují se pouze pro jednu pohybovou činnost. (např. rychlost zvednutí nohy pro, využití maximální síly při </a:t>
            </a:r>
            <a:r>
              <a:rPr lang="cs-CZ" sz="1400" dirty="0" err="1" smtClean="0"/>
              <a:t>přerážecích</a:t>
            </a:r>
            <a:r>
              <a:rPr lang="cs-CZ" sz="1400" dirty="0" smtClean="0"/>
              <a:t> technikách).</a:t>
            </a:r>
          </a:p>
          <a:p>
            <a:pPr algn="just">
              <a:buNone/>
            </a:pPr>
            <a:r>
              <a:rPr lang="cs-CZ" sz="1400" b="1" dirty="0" smtClean="0"/>
              <a:t>b)	Funkční podstata</a:t>
            </a:r>
            <a:endParaRPr lang="cs-CZ" sz="1400" b="1" dirty="0"/>
          </a:p>
          <a:p>
            <a:pPr lvl="1" algn="just">
              <a:buFont typeface="Wingdings" pitchFamily="2" charset="2"/>
              <a:buChar char="ü"/>
            </a:pPr>
            <a:r>
              <a:rPr lang="cs-CZ" sz="1400" b="1" dirty="0" smtClean="0"/>
              <a:t>Kondiční</a:t>
            </a:r>
            <a:r>
              <a:rPr lang="cs-CZ" sz="1400" dirty="0" smtClean="0"/>
              <a:t>  - je podmíněna metabolickými procesy, tedy schopnosti, které dominantně souvisí se získáním a přenosem energie pro vykonávání pohybu.</a:t>
            </a:r>
          </a:p>
          <a:p>
            <a:pPr lvl="1" algn="just">
              <a:buNone/>
            </a:pPr>
            <a:r>
              <a:rPr lang="cs-CZ" sz="1400" b="1" dirty="0" smtClean="0"/>
              <a:t>Kondiční schopnosti:</a:t>
            </a:r>
          </a:p>
          <a:p>
            <a:pPr lvl="1" algn="just">
              <a:buNone/>
            </a:pPr>
            <a:r>
              <a:rPr lang="cs-CZ" sz="1400" dirty="0" smtClean="0"/>
              <a:t>-	Silové schopnosti</a:t>
            </a:r>
          </a:p>
          <a:p>
            <a:pPr lvl="1" algn="just">
              <a:buNone/>
            </a:pPr>
            <a:r>
              <a:rPr lang="cs-CZ" sz="1400" dirty="0" smtClean="0"/>
              <a:t>-	Vytrvalostní schopnosti</a:t>
            </a:r>
          </a:p>
          <a:p>
            <a:pPr lvl="1" algn="just">
              <a:buNone/>
            </a:pPr>
            <a:r>
              <a:rPr lang="cs-CZ" sz="1400" dirty="0" smtClean="0"/>
              <a:t>-	Rychlostní schopnosti</a:t>
            </a:r>
            <a:endParaRPr lang="cs-CZ" sz="1400" dirty="0"/>
          </a:p>
          <a:p>
            <a:pPr lvl="1" algn="just">
              <a:buNone/>
            </a:pPr>
            <a:endParaRPr lang="cs-CZ" sz="1400" dirty="0" smtClean="0"/>
          </a:p>
          <a:p>
            <a:pPr lvl="1" algn="just">
              <a:buFont typeface="Wingdings" pitchFamily="2" charset="2"/>
              <a:buChar char="ü"/>
            </a:pPr>
            <a:r>
              <a:rPr lang="cs-CZ" sz="1400" b="1" dirty="0" smtClean="0"/>
              <a:t>Koordinační</a:t>
            </a:r>
            <a:r>
              <a:rPr lang="cs-CZ" sz="1400" dirty="0" smtClean="0"/>
              <a:t> – souvisejí především s procesy regulace a řízení pohybu v centrální nervové soustavě.</a:t>
            </a:r>
          </a:p>
          <a:p>
            <a:pPr lvl="1" algn="just">
              <a:buNone/>
            </a:pPr>
            <a:r>
              <a:rPr lang="cs-CZ" sz="1400" b="1" dirty="0" smtClean="0"/>
              <a:t>Koordinační schopnosti:</a:t>
            </a:r>
          </a:p>
          <a:p>
            <a:pPr lvl="1" algn="just">
              <a:buNone/>
            </a:pPr>
            <a:r>
              <a:rPr lang="cs-CZ" sz="1400" dirty="0" smtClean="0"/>
              <a:t>-	Obratnostní schopnosti</a:t>
            </a:r>
          </a:p>
          <a:p>
            <a:pPr lvl="1" algn="just">
              <a:buNone/>
            </a:pPr>
            <a:r>
              <a:rPr lang="cs-CZ" sz="1400" dirty="0" smtClean="0"/>
              <a:t>-	Částečně rychlostní schopnosti (dané úrovní nervosvalové koordinace)</a:t>
            </a:r>
          </a:p>
          <a:p>
            <a:pPr lvl="1" algn="just">
              <a:buNone/>
            </a:pPr>
            <a:r>
              <a:rPr lang="cs-CZ" sz="1400" dirty="0" smtClean="0"/>
              <a:t>-	Částečně pohyblivost (z druhé části je daná stavbou kloubů)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1. Sportovní trénink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dirty="0" smtClean="0"/>
              <a:t> </a:t>
            </a:r>
            <a:r>
              <a:rPr lang="cs-CZ" sz="1400" b="1" dirty="0" smtClean="0"/>
              <a:t>2.	Etapa základního tréninku – </a:t>
            </a:r>
            <a:r>
              <a:rPr lang="cs-CZ" sz="1400" dirty="0" smtClean="0"/>
              <a:t>navazuje na etapu sportovní </a:t>
            </a:r>
            <a:r>
              <a:rPr lang="cs-CZ" sz="1400" dirty="0" err="1" smtClean="0"/>
              <a:t>předpřípravy</a:t>
            </a:r>
            <a:r>
              <a:rPr lang="cs-CZ" sz="1400" dirty="0" smtClean="0"/>
              <a:t>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Je pro ni charakteristický postupný růst speciální výkonnosti dosahované na základě všestranné přípravy.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Etapa trvá přibližně od 10 – 13 roku dětí. </a:t>
            </a:r>
          </a:p>
          <a:p>
            <a:pPr marL="452628" indent="-342900" algn="just">
              <a:buNone/>
            </a:pPr>
            <a:r>
              <a:rPr lang="cs-CZ" sz="1400" dirty="0" smtClean="0"/>
              <a:t>Úkoly: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Rozvíjet šíři pohybového fondu ve všeobecné přípravě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Osvojit si co nejvíce možných pohybových dovedností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Na konci této etapy se nacvičují základní taktické dovednosti – ale ještě spojené s technickými dovednostmi</a:t>
            </a:r>
            <a:r>
              <a:rPr lang="cs-CZ" sz="1400" dirty="0" smtClean="0"/>
              <a:t>.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3.	Etapa specializovaného tréninku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Postupné zvyšující se intenzita tréninkového zatížení a přechod ke specializovaným tréninkovým podnětům.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Začíná po 13 roce a končí okolo 17 let. </a:t>
            </a:r>
          </a:p>
          <a:p>
            <a:pPr marL="452628" indent="-342900" algn="just">
              <a:buNone/>
            </a:pPr>
            <a:r>
              <a:rPr lang="cs-CZ" sz="1400" dirty="0" smtClean="0"/>
              <a:t>Úkoly: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Rozvoj základních a speciálních pohybových schopností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Rozšiřování zásoby pohybových dovedností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Zvládání a zdokonalování účelné techniky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formování výkonové motivace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Upevňování životního způsobu s ohledem na požadavky tréninku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50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6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Dlouhodobá koncepce sportovního </a:t>
            </a:r>
            <a:r>
              <a:rPr lang="cs-CZ" sz="3600" dirty="0" smtClean="0">
                <a:solidFill>
                  <a:srgbClr val="0070C0"/>
                </a:solidFill>
              </a:rPr>
              <a:t>				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040560"/>
          </a:xfrm>
        </p:spPr>
        <p:txBody>
          <a:bodyPr>
            <a:normAutofit/>
          </a:bodyPr>
          <a:lstStyle/>
          <a:p>
            <a:pPr marL="452628" indent="-342900" algn="just">
              <a:buNone/>
            </a:pPr>
            <a:r>
              <a:rPr lang="cs-CZ" sz="1400" dirty="0" smtClean="0"/>
              <a:t> </a:t>
            </a:r>
            <a:r>
              <a:rPr lang="cs-CZ" sz="1400" b="1" dirty="0" smtClean="0"/>
              <a:t>2.	Etapa vrcholového tréninku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Věkový rozptyl v této etapě je značný. Proto je nutné plně respektovat biologické a psychické vlastnosti příslušné věkové kategorie. Důležitý je individuální přístup trenéra.</a:t>
            </a:r>
          </a:p>
          <a:p>
            <a:pPr marL="452628" indent="-342900" algn="just">
              <a:buNone/>
            </a:pPr>
            <a:r>
              <a:rPr lang="cs-CZ" sz="1400" dirty="0" smtClean="0"/>
              <a:t>Úkoly: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Dlouhodobě plánovat vysoké sport. Cíle a veškeré úsilí směřovat k jejich splnění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Rozvojem funkční, kondiční a psychické připravenosti vytvářet předpoklady pro další růst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Zdokonalovat a stabilizovat sportovní techniku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Rozvíjet taktické mistrovství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Upevňovat rysy osobnosti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Podřídit životní způsob požadavkům tréninku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51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6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Dlouhodobá koncepce sportovního </a:t>
            </a:r>
            <a:r>
              <a:rPr lang="cs-CZ" sz="3600" dirty="0" smtClean="0">
                <a:solidFill>
                  <a:srgbClr val="0070C0"/>
                </a:solidFill>
              </a:rPr>
              <a:t>			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 marL="452628" indent="-342900" algn="ctr">
              <a:buNone/>
            </a:pPr>
            <a:r>
              <a:rPr lang="cs-CZ" sz="1400" i="1" dirty="0" smtClean="0"/>
              <a:t>„Tréninkové cykly definujeme jako více či méně obdobné tréninkové úseky mající obdobný obsah i rozsah a které plní určité tréninkové úkoly.“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Typy cyklů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1.	Víceletý cyklus </a:t>
            </a:r>
            <a:r>
              <a:rPr lang="cs-CZ" sz="1400" dirty="0" smtClean="0"/>
              <a:t>– uplatnění u reprezentačních družstev a u přípravy mládeže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2.	Roční tréninkový cyklus </a:t>
            </a:r>
            <a:r>
              <a:rPr lang="cs-CZ" sz="1400" dirty="0" smtClean="0"/>
              <a:t>– skládá se z </a:t>
            </a:r>
            <a:r>
              <a:rPr lang="cs-CZ" sz="1400" dirty="0" err="1" smtClean="0"/>
              <a:t>makrocyklů</a:t>
            </a: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3.	</a:t>
            </a:r>
            <a:r>
              <a:rPr lang="cs-CZ" sz="1400" b="1" dirty="0" err="1" smtClean="0"/>
              <a:t>Makrocyklus</a:t>
            </a:r>
            <a:r>
              <a:rPr lang="cs-CZ" sz="1400" dirty="0" smtClean="0"/>
              <a:t> – 	dlouhodobý cyklus, (tzv. období ročního </a:t>
            </a:r>
            <a:r>
              <a:rPr lang="cs-CZ" sz="1400" dirty="0" err="1" smtClean="0"/>
              <a:t>tr.cyklu</a:t>
            </a:r>
            <a:r>
              <a:rPr lang="cs-CZ" sz="1400" dirty="0" smtClean="0"/>
              <a:t>). Délka 1 – 3 měsíce. V 		praxi rozeznáváme: přípravný, </a:t>
            </a:r>
            <a:r>
              <a:rPr lang="cs-CZ" sz="1400" dirty="0" err="1" smtClean="0"/>
              <a:t>předzávodní</a:t>
            </a:r>
            <a:r>
              <a:rPr lang="cs-CZ" sz="1400" dirty="0" smtClean="0"/>
              <a:t>, závodní a přechodné </a:t>
            </a:r>
            <a:r>
              <a:rPr lang="cs-CZ" sz="1400" dirty="0" smtClean="0"/>
              <a:t>		</a:t>
            </a:r>
            <a:r>
              <a:rPr lang="cs-CZ" sz="1400" dirty="0" err="1" smtClean="0"/>
              <a:t>obodbí</a:t>
            </a:r>
            <a:r>
              <a:rPr lang="cs-CZ" sz="1400" dirty="0" smtClean="0"/>
              <a:t>.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4.	</a:t>
            </a:r>
            <a:r>
              <a:rPr lang="cs-CZ" sz="1400" b="1" dirty="0" err="1" smtClean="0"/>
              <a:t>Mezocyklus</a:t>
            </a:r>
            <a:r>
              <a:rPr lang="cs-CZ" sz="1400" b="1" dirty="0" smtClean="0"/>
              <a:t> - </a:t>
            </a:r>
            <a:r>
              <a:rPr lang="cs-CZ" sz="1400" dirty="0" smtClean="0"/>
              <a:t>	střednědobý cyklus – zpravidla 4 týdny (ale i delší 5 – 6) nebo kratší (2 		týdny). Je tvořen spojením 2 a více mikrocyklů.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5.	Mikrocyklus </a:t>
            </a:r>
            <a:r>
              <a:rPr lang="cs-CZ" sz="1400" dirty="0" smtClean="0"/>
              <a:t>- 	krátkodobý cyklus, zpravidla týdenní nebo kratší (3 – 4 dny) či delší (10 		dnů).</a:t>
            </a:r>
            <a:r>
              <a:rPr lang="cs-CZ" sz="1400" b="1" dirty="0" smtClean="0"/>
              <a:t> Je základní jednotkou cyklů.</a:t>
            </a:r>
          </a:p>
          <a:p>
            <a:pPr marL="452628" indent="-342900"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Roční tréninkový cyklus</a:t>
            </a:r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přípravného období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</a:t>
            </a:r>
            <a:r>
              <a:rPr lang="cs-CZ" sz="1400" dirty="0" err="1" smtClean="0"/>
              <a:t>předzávodního</a:t>
            </a:r>
            <a:r>
              <a:rPr lang="cs-CZ" sz="1400" dirty="0" smtClean="0"/>
              <a:t> období</a:t>
            </a:r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závodního období I.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Regenerační a rozvíjející </a:t>
            </a:r>
            <a:r>
              <a:rPr lang="cs-CZ" sz="1400" dirty="0" err="1" smtClean="0"/>
              <a:t>mezocyklus</a:t>
            </a:r>
            <a:endParaRPr lang="cs-CZ" sz="1400" dirty="0" smtClean="0"/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závodního období II.</a:t>
            </a:r>
          </a:p>
          <a:p>
            <a:pPr marL="452628" indent="-342900" algn="just">
              <a:buFontTx/>
              <a:buChar char="-"/>
            </a:pPr>
            <a:r>
              <a:rPr lang="cs-CZ" sz="1400" dirty="0" err="1" smtClean="0"/>
              <a:t>Makrocyklus</a:t>
            </a:r>
            <a:r>
              <a:rPr lang="cs-CZ" sz="1400" dirty="0" smtClean="0"/>
              <a:t> přechodného období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52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7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Cykly ve sportovním 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err="1" smtClean="0">
                <a:solidFill>
                  <a:srgbClr val="0070C0"/>
                </a:solidFill>
              </a:rPr>
              <a:t>Makrocyklus</a:t>
            </a: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None/>
            </a:pPr>
            <a:r>
              <a:rPr lang="cs-CZ" sz="1400" b="1" dirty="0" smtClean="0"/>
              <a:t>1.	Přípravné </a:t>
            </a:r>
            <a:r>
              <a:rPr lang="cs-CZ" sz="1400" b="1" dirty="0" smtClean="0"/>
              <a:t>období</a:t>
            </a:r>
            <a:r>
              <a:rPr lang="cs-CZ" sz="1400" dirty="0" smtClean="0"/>
              <a:t> – dělí se na 2 etapy. První etapa – obecně zaměřená, druhé – speciálně. 		Každá trvá přibližně 6 týdnů. </a:t>
            </a:r>
          </a:p>
          <a:p>
            <a:pPr marL="452628" indent="-342900" algn="just">
              <a:buNone/>
            </a:pPr>
            <a:r>
              <a:rPr lang="cs-CZ" sz="1400" dirty="0" smtClean="0"/>
              <a:t>a) První etapa – 	dochází ke zvyšování objemu tréninku. Dodržují se zde zásady </a:t>
            </a:r>
            <a:r>
              <a:rPr lang="cs-CZ" sz="1400" dirty="0" smtClean="0"/>
              <a:t>	všestrannosti tréninku</a:t>
            </a:r>
            <a:r>
              <a:rPr lang="cs-CZ" sz="1400" dirty="0" smtClean="0"/>
              <a:t>. Tréninkové prostředky by měly být spíše obecného </a:t>
            </a:r>
            <a:r>
              <a:rPr lang="cs-CZ" sz="1400" dirty="0" smtClean="0"/>
              <a:t>	charakteru</a:t>
            </a:r>
            <a:r>
              <a:rPr lang="cs-CZ" sz="1400" dirty="0" smtClean="0"/>
              <a:t>. </a:t>
            </a:r>
            <a:r>
              <a:rPr lang="cs-CZ" sz="1400" dirty="0" smtClean="0"/>
              <a:t>Z </a:t>
            </a:r>
            <a:r>
              <a:rPr lang="cs-CZ" sz="1400" dirty="0" smtClean="0"/>
              <a:t>hlediska energetického krytí zatěžujeme zejména ANP a O2.</a:t>
            </a:r>
          </a:p>
          <a:p>
            <a:pPr marL="452628" indent="-342900" algn="just">
              <a:buNone/>
            </a:pPr>
            <a:r>
              <a:rPr lang="cs-CZ" sz="1400" dirty="0" smtClean="0"/>
              <a:t>b) Druhá etapa – cílem převést vysokou obecnou trénovanost na trénovanost speciální. 		Objem tréninku se zachovává,</a:t>
            </a:r>
            <a:r>
              <a:rPr lang="cs-CZ" sz="1400" b="1" dirty="0" smtClean="0"/>
              <a:t> zvyšuje se intenzita a zatížení.</a:t>
            </a:r>
            <a:r>
              <a:rPr lang="cs-CZ" sz="1400" dirty="0" smtClean="0"/>
              <a:t> Rozvíjí se 		speciální pohybové dovednosti. Zatížení hlavně zóně CP a ANP.(hlavně 		rozvoj silových a vytrvalostních schopností.) Zatížení v zóně CP má </a:t>
            </a:r>
            <a:r>
              <a:rPr lang="cs-CZ" sz="1400" dirty="0" smtClean="0"/>
              <a:t>		charakter především </a:t>
            </a:r>
            <a:r>
              <a:rPr lang="cs-CZ" sz="1400" dirty="0" smtClean="0"/>
              <a:t>silových, rychlostně silových a rychlostních cvičení</a:t>
            </a:r>
            <a:r>
              <a:rPr lang="cs-CZ" sz="1400" dirty="0" smtClean="0"/>
              <a:t>.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2. </a:t>
            </a:r>
            <a:r>
              <a:rPr lang="cs-CZ" sz="1400" b="1" dirty="0" err="1" smtClean="0"/>
              <a:t>Předzávodní</a:t>
            </a:r>
            <a:r>
              <a:rPr lang="cs-CZ" sz="1400" b="1" dirty="0" smtClean="0"/>
              <a:t> období – </a:t>
            </a:r>
            <a:r>
              <a:rPr lang="cs-CZ" sz="1400" dirty="0" smtClean="0"/>
              <a:t>v počátku </a:t>
            </a:r>
            <a:r>
              <a:rPr lang="cs-CZ" sz="1400" dirty="0" err="1" smtClean="0"/>
              <a:t>předzávodního</a:t>
            </a:r>
            <a:r>
              <a:rPr lang="cs-CZ" sz="1400" dirty="0" smtClean="0"/>
              <a:t> období je vysoký objem a intenzita </a:t>
            </a:r>
            <a:r>
              <a:rPr lang="cs-CZ" sz="1400" dirty="0" smtClean="0"/>
              <a:t>tréninku</a:t>
            </a:r>
            <a:r>
              <a:rPr lang="cs-CZ" sz="1400" dirty="0" smtClean="0"/>
              <a:t>. Trénink se zaměřuje na rozvoj silových schopností a vytrvalostních. Zatížení </a:t>
            </a:r>
            <a:r>
              <a:rPr lang="cs-CZ" sz="1400" dirty="0" smtClean="0"/>
              <a:t>hlavně </a:t>
            </a:r>
            <a:r>
              <a:rPr lang="cs-CZ" sz="1400" dirty="0" smtClean="0"/>
              <a:t>pásmu anaerobního prahu. Zatížení stimulující ATP – CP zónu – jsou řazeny v </a:t>
            </a:r>
            <a:r>
              <a:rPr lang="cs-CZ" sz="1400" dirty="0" smtClean="0"/>
              <a:t>celém </a:t>
            </a:r>
            <a:r>
              <a:rPr lang="cs-CZ" sz="1400" dirty="0" err="1" smtClean="0"/>
              <a:t>předzávodním</a:t>
            </a:r>
            <a:r>
              <a:rPr lang="cs-CZ" sz="1400" dirty="0" smtClean="0"/>
              <a:t> období. V závěru vstupuje do popředí ladění sportovní formy (2 – 3 </a:t>
            </a:r>
            <a:r>
              <a:rPr lang="cs-CZ" sz="1400" dirty="0" smtClean="0"/>
              <a:t>týdenní </a:t>
            </a:r>
            <a:r>
              <a:rPr lang="cs-CZ" sz="1400" dirty="0" err="1" smtClean="0"/>
              <a:t>mezocyklus</a:t>
            </a:r>
            <a:r>
              <a:rPr lang="cs-CZ" sz="1400" dirty="0" smtClean="0"/>
              <a:t>).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3. Hlavní období – </a:t>
            </a:r>
            <a:r>
              <a:rPr lang="cs-CZ" sz="1400" dirty="0" smtClean="0"/>
              <a:t>v tomto období prokazuje sportovec svou výkonnost v soutěžích. Objem tréninku je nižší, dominujícím rysem je intenzita. V tréninku převládá kvalita nad kvantitou. V případě přerušení soutěže se zařazuje do hlavního období tzv. </a:t>
            </a:r>
            <a:r>
              <a:rPr lang="cs-CZ" sz="1400" b="1" dirty="0" smtClean="0"/>
              <a:t>vložený </a:t>
            </a:r>
            <a:r>
              <a:rPr lang="cs-CZ" sz="1400" b="1" dirty="0" err="1" smtClean="0"/>
              <a:t>mezocyklus</a:t>
            </a:r>
            <a:r>
              <a:rPr lang="cs-CZ" sz="1400" b="1" dirty="0" smtClean="0"/>
              <a:t> –</a:t>
            </a:r>
            <a:r>
              <a:rPr lang="cs-CZ" sz="1400" dirty="0" smtClean="0"/>
              <a:t> charakter jako v </a:t>
            </a:r>
            <a:r>
              <a:rPr lang="cs-CZ" sz="1400" dirty="0" err="1" smtClean="0"/>
              <a:t>předzávodním</a:t>
            </a:r>
            <a:r>
              <a:rPr lang="cs-CZ" sz="1400" dirty="0" smtClean="0"/>
              <a:t> </a:t>
            </a:r>
            <a:r>
              <a:rPr lang="cs-CZ" sz="1400" dirty="0" smtClean="0"/>
              <a:t>tréninku (vyšší objem s přechodem k tréninku vysoké intenzity a vylaďování sportovní formy). </a:t>
            </a:r>
            <a:r>
              <a:rPr lang="cs-CZ" sz="1400" b="1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53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7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Cykly ve sportovním 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err="1" smtClean="0">
                <a:solidFill>
                  <a:srgbClr val="0070C0"/>
                </a:solidFill>
              </a:rPr>
              <a:t>Makrocyklus</a:t>
            </a: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None/>
            </a:pPr>
            <a:r>
              <a:rPr lang="cs-CZ" sz="1400" b="1" dirty="0" smtClean="0"/>
              <a:t>4. Přechodného období – </a:t>
            </a:r>
            <a:r>
              <a:rPr lang="cs-CZ" sz="1400" dirty="0" smtClean="0"/>
              <a:t>cílem je odpočinek a regenerace fyzických i psychických sil. Snižuje 		se zatížení – jeho objem, intenzita i frekvence. Dominující intenzita je 		zatížení je v oxidativní zóně. Optimální délka období 3 – 4 týdny. </a:t>
            </a:r>
            <a:r>
              <a:rPr lang="cs-CZ" sz="1400" b="1" dirty="0" smtClean="0"/>
              <a:t> </a:t>
            </a:r>
          </a:p>
          <a:p>
            <a:pPr marL="452628" indent="-342900" algn="just">
              <a:buNone/>
            </a:pPr>
            <a:r>
              <a:rPr lang="cs-CZ" sz="1400" b="1" dirty="0" err="1" smtClean="0">
                <a:solidFill>
                  <a:srgbClr val="0070C0"/>
                </a:solidFill>
              </a:rPr>
              <a:t>Mezocyklus</a:t>
            </a: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None/>
            </a:pPr>
            <a:r>
              <a:rPr lang="cs-CZ" sz="1400" dirty="0" smtClean="0"/>
              <a:t>Je to období trvající déle než 2 mikrocykly, ale není tak dlouhé a ani svým charakterem </a:t>
            </a:r>
          </a:p>
          <a:p>
            <a:pPr marL="452628" indent="-342900" algn="just">
              <a:buNone/>
            </a:pPr>
            <a:r>
              <a:rPr lang="cs-CZ" sz="1400" dirty="0" smtClean="0"/>
              <a:t>nesplňuje požadavky na </a:t>
            </a:r>
            <a:r>
              <a:rPr lang="cs-CZ" sz="1400" dirty="0" err="1" smtClean="0"/>
              <a:t>makrocyklus</a:t>
            </a:r>
            <a:r>
              <a:rPr lang="cs-CZ" sz="1400" dirty="0" smtClean="0"/>
              <a:t>. Např. </a:t>
            </a:r>
            <a:r>
              <a:rPr lang="cs-CZ" sz="1400" dirty="0" err="1" smtClean="0"/>
              <a:t>předzávodní</a:t>
            </a:r>
            <a:r>
              <a:rPr lang="cs-CZ" sz="1400" dirty="0" smtClean="0"/>
              <a:t> období trvá 9 – 10 týdnů a lze jej </a:t>
            </a:r>
          </a:p>
          <a:p>
            <a:pPr marL="452628" indent="-342900" algn="just">
              <a:buNone/>
            </a:pPr>
            <a:r>
              <a:rPr lang="cs-CZ" sz="1400" dirty="0" smtClean="0"/>
              <a:t>rozdělit do 2 až 3 </a:t>
            </a:r>
            <a:r>
              <a:rPr lang="cs-CZ" sz="1400" dirty="0" err="1" smtClean="0"/>
              <a:t>mezocyklů</a:t>
            </a:r>
            <a:r>
              <a:rPr lang="cs-CZ" sz="1400" dirty="0" smtClean="0"/>
              <a:t>, mezi které se vloží jeden regenerační mikrocyklus.</a:t>
            </a:r>
          </a:p>
          <a:p>
            <a:pPr marL="452628" indent="-342900" algn="just">
              <a:buFontTx/>
              <a:buChar char="-"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marL="452628" indent="-342900" algn="just">
              <a:buNone/>
            </a:pPr>
            <a:r>
              <a:rPr lang="cs-CZ" sz="1400" b="1" dirty="0" smtClean="0">
                <a:solidFill>
                  <a:srgbClr val="0070C0"/>
                </a:solidFill>
              </a:rPr>
              <a:t>Mikrocyklus</a:t>
            </a:r>
          </a:p>
          <a:p>
            <a:pPr marL="452628" indent="-342900" algn="just">
              <a:buNone/>
            </a:pPr>
            <a:r>
              <a:rPr lang="cs-CZ" sz="1400" dirty="0" smtClean="0"/>
              <a:t>Je podřízený úkolům </a:t>
            </a:r>
            <a:r>
              <a:rPr lang="cs-CZ" sz="1400" dirty="0" err="1" smtClean="0"/>
              <a:t>mezocyklu</a:t>
            </a:r>
            <a:r>
              <a:rPr lang="cs-CZ" sz="1400" dirty="0" smtClean="0"/>
              <a:t>. Je nejdůležitějším tréninkovým cyklem, z jehož úkolů se </a:t>
            </a:r>
          </a:p>
          <a:p>
            <a:pPr marL="452628" indent="-342900" algn="just">
              <a:buNone/>
            </a:pPr>
            <a:r>
              <a:rPr lang="cs-CZ" sz="1400" dirty="0" smtClean="0"/>
              <a:t>vychází při stavbě konkrétních tréninkových jednotek. </a:t>
            </a:r>
          </a:p>
          <a:p>
            <a:pPr marL="452628" indent="-342900" algn="just">
              <a:buNone/>
            </a:pPr>
            <a:r>
              <a:rPr lang="cs-CZ" sz="1400" dirty="0" smtClean="0"/>
              <a:t>a)	Kondiční mikrocyklus – plně se věnuje rozvoji kondiční složky. Objem i intenzita zatížení 		je vysoká (objem 15 – 22 hodin týdně, intenzita v pásmu ANP a CP).</a:t>
            </a:r>
          </a:p>
          <a:p>
            <a:pPr marL="452628" indent="-342900" algn="just">
              <a:buNone/>
            </a:pPr>
            <a:r>
              <a:rPr lang="cs-CZ" sz="1400" dirty="0" smtClean="0"/>
              <a:t>b)	Herně rozvíjející mikrocyklus – vysoké nároky na objem (15 – 22 hodin týdně) a intenzita 		ANP a CP zatížení v soutěžních podmínkách..</a:t>
            </a:r>
          </a:p>
          <a:p>
            <a:pPr marL="452628" indent="-342900" algn="just">
              <a:buNone/>
            </a:pPr>
            <a:r>
              <a:rPr lang="cs-CZ" sz="1400" dirty="0" smtClean="0"/>
              <a:t>c) 	Kontrolní mikrocyklus – zaměřuje se na posouzení předchozího tréninkového procesu. 		Trénink má nízký objem. Výrazně se zde využívají nácviky a kondiční 		příprava ustupuje do pozadí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54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7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Cykly ve sportovním 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rmAutofit/>
          </a:bodyPr>
          <a:lstStyle/>
          <a:p>
            <a:pPr marL="452628" indent="-342900" algn="just">
              <a:buNone/>
            </a:pPr>
            <a:r>
              <a:rPr lang="cs-CZ" sz="1400" dirty="0" smtClean="0"/>
              <a:t>d)	</a:t>
            </a:r>
            <a:r>
              <a:rPr lang="cs-CZ" sz="1400" dirty="0" err="1" smtClean="0"/>
              <a:t>Vylaďovací</a:t>
            </a:r>
            <a:r>
              <a:rPr lang="cs-CZ" sz="1400" dirty="0" smtClean="0"/>
              <a:t> mikrocyklus – zařazen na závěr </a:t>
            </a:r>
            <a:r>
              <a:rPr lang="cs-CZ" sz="1400" dirty="0" err="1" smtClean="0"/>
              <a:t>předzávodního</a:t>
            </a:r>
            <a:r>
              <a:rPr lang="cs-CZ" sz="1400" dirty="0" smtClean="0"/>
              <a:t> období a na konci vloženého 			</a:t>
            </a:r>
            <a:r>
              <a:rPr lang="cs-CZ" sz="1400" dirty="0" err="1" smtClean="0"/>
              <a:t>mezocyklu</a:t>
            </a:r>
            <a:r>
              <a:rPr lang="cs-CZ" sz="1400" dirty="0" smtClean="0"/>
              <a:t> hlavního období. </a:t>
            </a:r>
          </a:p>
          <a:p>
            <a:pPr marL="452628" indent="-342900" algn="just">
              <a:buNone/>
            </a:pPr>
            <a:r>
              <a:rPr lang="cs-CZ" sz="1400" dirty="0" smtClean="0"/>
              <a:t>e)	Soutěžní mikrocyklus – 	pravidelně se opakuje v hlavním období. Hlavním úkolem 			udržení sportovní formy, zajištění dostatečné regenerace a 			příprava na další zápasy.</a:t>
            </a:r>
          </a:p>
          <a:p>
            <a:pPr marL="452628" indent="-342900" algn="just">
              <a:buNone/>
            </a:pPr>
            <a:r>
              <a:rPr lang="cs-CZ" sz="1400" dirty="0" smtClean="0"/>
              <a:t>f)	Regenerační mikrocyklus – trénink slouží výhradně k regeneraci.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55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7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Cykly ve sportovním tréninku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dirty="0" smtClean="0"/>
              <a:t>Je základní organizační celek tréninkového procesu. Návaznost jednotlivých tréninkových</a:t>
            </a:r>
          </a:p>
          <a:p>
            <a:pPr marL="452628" indent="-342900" algn="just">
              <a:buNone/>
            </a:pPr>
            <a:r>
              <a:rPr lang="cs-CZ" sz="1400" dirty="0" smtClean="0"/>
              <a:t>jednotek musí plnit úkoly jednotlivých mikrocyklů. Délka tréninkové jednotky může být od </a:t>
            </a:r>
          </a:p>
          <a:p>
            <a:pPr marL="452628" indent="-342900" algn="just">
              <a:buNone/>
            </a:pPr>
            <a:r>
              <a:rPr lang="cs-CZ" sz="1400" dirty="0" smtClean="0"/>
              <a:t>45 min do 2 – 3 hodin. </a:t>
            </a:r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Tréninková jednotka</a:t>
            </a:r>
          </a:p>
          <a:p>
            <a:pPr marL="452628" indent="-342900" algn="just">
              <a:buNone/>
            </a:pPr>
            <a:r>
              <a:rPr lang="cs-CZ" sz="1400" dirty="0" smtClean="0"/>
              <a:t>a)	Přípravná část</a:t>
            </a:r>
          </a:p>
          <a:p>
            <a:pPr marL="452628" indent="-342900" algn="just">
              <a:buNone/>
            </a:pPr>
            <a:r>
              <a:rPr lang="cs-CZ" sz="1400" dirty="0" smtClean="0"/>
              <a:t>b)	Hlavní část</a:t>
            </a:r>
          </a:p>
          <a:p>
            <a:pPr marL="452628" indent="-342900" algn="just">
              <a:buNone/>
            </a:pPr>
            <a:r>
              <a:rPr lang="cs-CZ" sz="1400" dirty="0" smtClean="0"/>
              <a:t>c)	Závěrečná část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1.	Přípravná část </a:t>
            </a:r>
            <a:r>
              <a:rPr lang="cs-CZ" sz="1400" dirty="0" smtClean="0"/>
              <a:t>– slouží k přípravě organismu a psychiky sportovce. (psychologická příprava – hráč musí být seznámen s cíly tréninku, příprava pohybového aparátu, příprava pohybového činnosti – činnost na kterou navazuje hlavní část). Trvá 15 – 45 min.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2. Hlavní část </a:t>
            </a:r>
            <a:r>
              <a:rPr lang="cs-CZ" sz="1400" dirty="0" smtClean="0"/>
              <a:t>– posloupnost vychází z logiky únavy CNS a zapojení zón energetického krytí.</a:t>
            </a:r>
          </a:p>
          <a:p>
            <a:pPr marL="452628" indent="-342900" algn="just">
              <a:buNone/>
            </a:pPr>
            <a:r>
              <a:rPr lang="cs-CZ" sz="1400" dirty="0" smtClean="0"/>
              <a:t>a)	Cvičení koordinačně náročná – obratnostní cvičení (základem je CNS – která nesmí být 			        unavena)</a:t>
            </a:r>
          </a:p>
          <a:p>
            <a:pPr marL="452628" indent="-342900" algn="just">
              <a:buNone/>
            </a:pPr>
            <a:r>
              <a:rPr lang="cs-CZ" sz="1400" dirty="0" smtClean="0"/>
              <a:t>b)	Cvičení rozvíjející rychlostní a rychlostně silové schopnosti – cvičení potřebuje velké 			        množství energie. </a:t>
            </a:r>
          </a:p>
          <a:p>
            <a:pPr marL="452628" indent="-342900" algn="just">
              <a:buNone/>
            </a:pPr>
            <a:r>
              <a:rPr lang="cs-CZ" sz="1400" dirty="0" smtClean="0"/>
              <a:t>c)	Cvičení posilovací – rozvíjející silové schopnosti. Je zde potřeba také energie ale ne tolik 			        jako pro rychlostní cvičení.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56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8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Tréninková jednotka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rmAutofit/>
          </a:bodyPr>
          <a:lstStyle/>
          <a:p>
            <a:pPr marL="452628" indent="-342900" algn="just">
              <a:buNone/>
            </a:pPr>
            <a:r>
              <a:rPr lang="cs-CZ" sz="1400" b="1" dirty="0" smtClean="0"/>
              <a:t>3. Závěrečná část – </a:t>
            </a:r>
            <a:r>
              <a:rPr lang="cs-CZ" sz="1400" dirty="0" smtClean="0"/>
              <a:t>přechod od vysokého zatížení k postupnému uklidnění a návratu všech funkcí do původního stavu. Správné organizování této části přispívá k </a:t>
            </a:r>
            <a:r>
              <a:rPr lang="cs-CZ" sz="1400" b="1" dirty="0" smtClean="0"/>
              <a:t>urychlení regeneračních procesů. </a:t>
            </a:r>
            <a:r>
              <a:rPr lang="cs-CZ" sz="1400" dirty="0" smtClean="0"/>
              <a:t> V první fázi zatížení mírné intenzity (10 min – podle délky tréninku) podobu pohybové činnosti, druhá fáze (5-10 min) statická cvičení – strečink.</a:t>
            </a:r>
          </a:p>
          <a:p>
            <a:pPr marL="452628" indent="-342900" algn="just">
              <a:buAutoNum type="arabicPeriod"/>
            </a:pPr>
            <a:endParaRPr lang="cs-CZ" sz="1400" dirty="0" smtClean="0"/>
          </a:p>
          <a:p>
            <a:pPr marL="452628" indent="-342900" algn="just">
              <a:buNone/>
            </a:pPr>
            <a:endParaRPr lang="cs-CZ" sz="1400" b="1" dirty="0" smtClean="0"/>
          </a:p>
          <a:p>
            <a:pPr marL="452628" indent="-342900" algn="just">
              <a:buNone/>
            </a:pPr>
            <a:r>
              <a:rPr lang="cs-CZ" sz="1400" dirty="0" smtClean="0"/>
              <a:t> </a:t>
            </a: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57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8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Tréninková jednotka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smtClean="0"/>
              <a:t>Období: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1. Mladší školní věk – </a:t>
            </a:r>
            <a:r>
              <a:rPr lang="cs-CZ" sz="1400" dirty="0" smtClean="0"/>
              <a:t>(6 – 10 let)</a:t>
            </a:r>
          </a:p>
          <a:p>
            <a:pPr marL="452628" indent="-342900" algn="just">
              <a:buNone/>
            </a:pPr>
            <a:r>
              <a:rPr lang="cs-CZ" sz="1400" dirty="0" smtClean="0"/>
              <a:t>a)	6 – 7 let – období pohybového neklidu </a:t>
            </a:r>
          </a:p>
          <a:p>
            <a:pPr marL="452628" indent="-342900" algn="just">
              <a:buNone/>
            </a:pPr>
            <a:r>
              <a:rPr lang="cs-CZ" sz="1400" dirty="0" smtClean="0"/>
              <a:t>b)	8 </a:t>
            </a:r>
            <a:r>
              <a:rPr lang="cs-CZ" sz="1400" dirty="0" smtClean="0"/>
              <a:t>– 10 let – zlatý věk motoriky – děti se v tomto věku nejsnadněji učí pohybové 		          dovednosti, stačí perfektní ukázka.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2. Starší školní věk – </a:t>
            </a:r>
            <a:r>
              <a:rPr lang="cs-CZ" sz="1400" dirty="0" smtClean="0"/>
              <a:t>(11 – 14 let)</a:t>
            </a:r>
          </a:p>
          <a:p>
            <a:pPr marL="452628" indent="-342900" algn="just">
              <a:buNone/>
            </a:pPr>
            <a:r>
              <a:rPr lang="cs-CZ" sz="1400" dirty="0" smtClean="0"/>
              <a:t>a)	10 – 12 let – do nástupu puberty, kde je snadné ještě učení</a:t>
            </a:r>
          </a:p>
          <a:p>
            <a:pPr marL="452628" indent="-342900" algn="just">
              <a:buNone/>
            </a:pPr>
            <a:r>
              <a:rPr lang="cs-CZ" sz="1400" dirty="0" smtClean="0"/>
              <a:t>b)	12 – 14 let – dochází k výraznému omezení učení, zhoršena je hlavně jeho kvalita</a:t>
            </a:r>
          </a:p>
          <a:p>
            <a:pPr marL="452628" indent="-342900" algn="just">
              <a:buAutoNum type="alphaLcParenR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Senzitivní období – </a:t>
            </a:r>
            <a:r>
              <a:rPr lang="cs-CZ" sz="1400" dirty="0" smtClean="0"/>
              <a:t>pokud by trenér chtěl rozvíjet pohybové schopnosti v jiném věku než v příslušném senzitivním období, je efekt rozvoje nízký a časově nehospodárný</a:t>
            </a:r>
            <a:r>
              <a:rPr lang="cs-CZ" sz="1400" dirty="0" smtClean="0"/>
              <a:t>.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a)	Silové schopnosti </a:t>
            </a:r>
          </a:p>
          <a:p>
            <a:pPr marL="452628" indent="-342900" algn="just">
              <a:buNone/>
            </a:pPr>
            <a:r>
              <a:rPr lang="cs-CZ" sz="1400" b="1" dirty="0" smtClean="0"/>
              <a:t>-	</a:t>
            </a:r>
            <a:r>
              <a:rPr lang="cs-CZ" sz="1400" dirty="0" smtClean="0"/>
              <a:t>až do konce staršího školního věku bychom měli rozvíjet především dynamickou sílu zaměřenou na explosivní sílu.</a:t>
            </a:r>
          </a:p>
          <a:p>
            <a:pPr marL="452628" indent="-342900" algn="just">
              <a:buNone/>
            </a:pPr>
            <a:r>
              <a:rPr lang="cs-CZ" sz="1400" dirty="0" smtClean="0"/>
              <a:t>-	Mezi 8 – 14 roky je u chlapců senzitivní období pro stimulaci explosivní síly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Mezi 14 – 18 let je vhodné pro rozvoj </a:t>
            </a:r>
            <a:r>
              <a:rPr lang="cs-CZ" sz="1400" dirty="0" err="1" smtClean="0"/>
              <a:t>maximáního</a:t>
            </a:r>
            <a:r>
              <a:rPr lang="cs-CZ" sz="1400" dirty="0" smtClean="0"/>
              <a:t> nárůstu svalové síly (nejvyšší produkce hormonů.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AutoNum type="alphaLcParenR"/>
            </a:pPr>
            <a:endParaRPr lang="cs-CZ" sz="1400" b="1" dirty="0" smtClean="0"/>
          </a:p>
          <a:p>
            <a:pPr marL="452628" indent="-342900" algn="just">
              <a:buNone/>
            </a:pP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58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9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Sportovní příprava dětí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40560"/>
          </a:xfrm>
        </p:spPr>
        <p:txBody>
          <a:bodyPr>
            <a:noAutofit/>
          </a:bodyPr>
          <a:lstStyle/>
          <a:p>
            <a:pPr marL="452628" indent="-342900" algn="just">
              <a:buNone/>
            </a:pPr>
            <a:r>
              <a:rPr lang="cs-CZ" sz="1400" b="1" dirty="0" smtClean="0"/>
              <a:t>b)	Rychlostní  schopnosti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Jsou spolu s obratnostními schopnostmi základní, na které by se měla soustředit příprava již nejmladších věkových kategoriích.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Věk 8 – 13 let vhodný pro rozvoj rychlosti reakce a jednotlivého pohybu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Věk 15 – 18 let vhodné pro rozvoj lokomoce. </a:t>
            </a:r>
          </a:p>
          <a:p>
            <a:pPr marL="452628" indent="-342900" algn="just">
              <a:buFontTx/>
              <a:buChar char="-"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c) 	Vytrvalostní schopnosti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Tato schopnost lze chápat jako univerzální senzitivní období je po celý život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Uvádí se že od 4 let jsou děti schopné výrazných vytrvalostních výkonů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Zatížení u kterého dochází k výraznější produkci laktátu není vhodné zařazovat, pouze výjimečně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d) 	Obratnostní schopnosti </a:t>
            </a:r>
          </a:p>
          <a:p>
            <a:pPr marL="452628" indent="-342900" algn="just">
              <a:buFontTx/>
              <a:buChar char="-"/>
            </a:pPr>
            <a:r>
              <a:rPr lang="cs-CZ" sz="1400" dirty="0" smtClean="0"/>
              <a:t>7 – 12 let nejvhodnější období pro rozvoj obratnostních schopností (vůbec nejvhodnější je však období od 8 – 12 let – zlatý věk motoriky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b="1" dirty="0" smtClean="0"/>
              <a:t>e)	Pohyblivost </a:t>
            </a:r>
          </a:p>
          <a:p>
            <a:pPr marL="452628" indent="-342900" algn="just">
              <a:buNone/>
            </a:pPr>
            <a:r>
              <a:rPr lang="cs-CZ" sz="1400" dirty="0" smtClean="0"/>
              <a:t>- 8 – 12 let největší nárůst kloubní pohyblivosti </a:t>
            </a:r>
          </a:p>
          <a:p>
            <a:pPr marL="452628" indent="-342900" algn="just">
              <a:buNone/>
            </a:pPr>
            <a:endParaRPr lang="cs-CZ" sz="1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Základy sportovního tréninku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59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9</a:t>
            </a:r>
            <a:r>
              <a:rPr lang="cs-CZ" sz="3600" b="1" dirty="0" smtClean="0">
                <a:solidFill>
                  <a:srgbClr val="0070C0"/>
                </a:solidFill>
              </a:rPr>
              <a:t>. </a:t>
            </a:r>
            <a:r>
              <a:rPr lang="cs-CZ" sz="3600" dirty="0" smtClean="0">
                <a:solidFill>
                  <a:srgbClr val="0070C0"/>
                </a:solidFill>
              </a:rPr>
              <a:t>Sportovní příprava dětí</a:t>
            </a:r>
            <a:endParaRPr lang="cs-CZ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400" b="1" dirty="0" smtClean="0"/>
              <a:t>4. Pohybové dovednosti – </a:t>
            </a:r>
            <a:r>
              <a:rPr lang="cs-CZ" sz="1400" dirty="0" smtClean="0"/>
              <a:t>jsou definovány jako učením získaný předpoklad správně, rychle a úsporně řešit určitý pohybový úkol. </a:t>
            </a:r>
          </a:p>
          <a:p>
            <a:pPr algn="just">
              <a:buNone/>
            </a:pPr>
            <a:r>
              <a:rPr lang="cs-CZ" sz="1400" dirty="0" smtClean="0"/>
              <a:t>	Znaky: (Stálost, Účelnost, Rychlost provedení, Ekonomičnost)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1. Sportovní trénink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1400" i="1" dirty="0" smtClean="0"/>
              <a:t>„..průběh a výsledek činnosti v dané sportovní disciplíně, projev specializovaných schopností jedince v uvědomělé činnosti, který je zaměřen na řešení pohybového úkolu vymezeného pravidly.“</a:t>
            </a:r>
          </a:p>
          <a:p>
            <a:pPr algn="ctr">
              <a:buNone/>
            </a:pPr>
            <a:endParaRPr lang="cs-CZ" sz="1400" i="1" dirty="0" smtClean="0"/>
          </a:p>
          <a:p>
            <a:pPr algn="just">
              <a:buNone/>
            </a:pPr>
            <a:endParaRPr lang="cs-CZ" sz="1400" b="1" dirty="0" smtClean="0"/>
          </a:p>
          <a:p>
            <a:pPr algn="just">
              <a:buNone/>
            </a:pPr>
            <a:endParaRPr lang="cs-CZ" sz="14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</a:rPr>
              <a:t>. Sportovní </a:t>
            </a:r>
            <a:r>
              <a:rPr lang="cs-CZ" sz="3600" dirty="0" smtClean="0">
                <a:solidFill>
                  <a:srgbClr val="0070C0"/>
                </a:solidFill>
              </a:rPr>
              <a:t>výkon</a:t>
            </a:r>
            <a:endParaRPr lang="cs-CZ" sz="3600" b="1" dirty="0">
              <a:solidFill>
                <a:srgbClr val="0070C0"/>
              </a:solidFill>
            </a:endParaRPr>
          </a:p>
        </p:txBody>
      </p:sp>
      <p:grpSp>
        <p:nvGrpSpPr>
          <p:cNvPr id="78" name="Skupina 77"/>
          <p:cNvGrpSpPr/>
          <p:nvPr/>
        </p:nvGrpSpPr>
        <p:grpSpPr>
          <a:xfrm>
            <a:off x="1979712" y="1988840"/>
            <a:ext cx="5400600" cy="4248472"/>
            <a:chOff x="971600" y="1988840"/>
            <a:chExt cx="5400600" cy="4248472"/>
          </a:xfrm>
        </p:grpSpPr>
        <p:sp>
          <p:nvSpPr>
            <p:cNvPr id="11" name="Obdélník 10"/>
            <p:cNvSpPr/>
            <p:nvPr/>
          </p:nvSpPr>
          <p:spPr>
            <a:xfrm>
              <a:off x="2771800" y="1988840"/>
              <a:ext cx="165618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Vrozené dispozice</a:t>
              </a:r>
              <a:endParaRPr lang="cs-CZ" sz="1200" dirty="0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2627784" y="4941168"/>
              <a:ext cx="2016224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Výkonnostní kapacita</a:t>
              </a:r>
            </a:p>
            <a:p>
              <a:pPr algn="ctr"/>
              <a:r>
                <a:rPr lang="cs-CZ" sz="1200" dirty="0" smtClean="0"/>
                <a:t> +</a:t>
              </a:r>
            </a:p>
            <a:p>
              <a:pPr algn="ctr"/>
              <a:r>
                <a:rPr lang="cs-CZ" sz="1200" dirty="0" smtClean="0"/>
                <a:t> připravenost k výkonu</a:t>
              </a:r>
              <a:endParaRPr lang="cs-CZ" sz="1200" dirty="0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2771800" y="3645024"/>
              <a:ext cx="165618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Schopnosti (nadání, talent)</a:t>
              </a:r>
              <a:endParaRPr lang="cs-CZ" sz="1200" dirty="0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2771800" y="4293096"/>
              <a:ext cx="165618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Sportovní trénink</a:t>
              </a:r>
              <a:endParaRPr lang="cs-CZ" sz="1200" dirty="0"/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771800" y="5877272"/>
              <a:ext cx="165618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400" b="1" dirty="0" smtClean="0">
                  <a:solidFill>
                    <a:schemeClr val="tx1"/>
                  </a:solidFill>
                </a:rPr>
                <a:t>Sportovní výkon</a:t>
              </a:r>
              <a:endParaRPr lang="cs-CZ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2771800" y="2996952"/>
              <a:ext cx="165618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Vliv vnějšího prostředí</a:t>
              </a:r>
              <a:endParaRPr lang="cs-CZ" sz="1200" dirty="0"/>
            </a:p>
          </p:txBody>
        </p:sp>
        <p:sp>
          <p:nvSpPr>
            <p:cNvPr id="17" name="Elipsa 16"/>
            <p:cNvSpPr/>
            <p:nvPr/>
          </p:nvSpPr>
          <p:spPr>
            <a:xfrm>
              <a:off x="971600" y="2492896"/>
              <a:ext cx="144016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biologické</a:t>
              </a:r>
              <a:endParaRPr lang="cs-CZ" sz="1200" dirty="0"/>
            </a:p>
          </p:txBody>
        </p:sp>
        <p:sp>
          <p:nvSpPr>
            <p:cNvPr id="18" name="Elipsa 17"/>
            <p:cNvSpPr/>
            <p:nvPr/>
          </p:nvSpPr>
          <p:spPr>
            <a:xfrm>
              <a:off x="2771800" y="2492896"/>
              <a:ext cx="1584176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fyziologické</a:t>
              </a:r>
              <a:endParaRPr lang="cs-CZ" sz="1200" dirty="0"/>
            </a:p>
          </p:txBody>
        </p:sp>
        <p:sp>
          <p:nvSpPr>
            <p:cNvPr id="19" name="Elipsa 18"/>
            <p:cNvSpPr/>
            <p:nvPr/>
          </p:nvSpPr>
          <p:spPr>
            <a:xfrm>
              <a:off x="4572000" y="2492896"/>
              <a:ext cx="1800200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psychologické</a:t>
              </a:r>
              <a:endParaRPr lang="cs-CZ" sz="1200" dirty="0"/>
            </a:p>
          </p:txBody>
        </p:sp>
        <p:cxnSp>
          <p:nvCxnSpPr>
            <p:cNvPr id="21" name="Tvar 20"/>
            <p:cNvCxnSpPr>
              <a:stCxn id="11" idx="1"/>
              <a:endCxn id="17" idx="0"/>
            </p:cNvCxnSpPr>
            <p:nvPr/>
          </p:nvCxnSpPr>
          <p:spPr>
            <a:xfrm rot="10800000" flipV="1">
              <a:off x="1691680" y="2168860"/>
              <a:ext cx="1080120" cy="32403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Tvar 22"/>
            <p:cNvCxnSpPr>
              <a:stCxn id="11" idx="3"/>
              <a:endCxn id="19" idx="0"/>
            </p:cNvCxnSpPr>
            <p:nvPr/>
          </p:nvCxnSpPr>
          <p:spPr>
            <a:xfrm>
              <a:off x="4427984" y="2168860"/>
              <a:ext cx="1044116" cy="32403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ovací šipka 24"/>
            <p:cNvCxnSpPr>
              <a:stCxn id="11" idx="2"/>
              <a:endCxn id="18" idx="0"/>
            </p:cNvCxnSpPr>
            <p:nvPr/>
          </p:nvCxnSpPr>
          <p:spPr>
            <a:xfrm rot="5400000">
              <a:off x="3509882" y="2402886"/>
              <a:ext cx="144016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šipka 26"/>
            <p:cNvCxnSpPr>
              <a:stCxn id="17" idx="4"/>
              <a:endCxn id="16" idx="1"/>
            </p:cNvCxnSpPr>
            <p:nvPr/>
          </p:nvCxnSpPr>
          <p:spPr>
            <a:xfrm rot="16200000" flipH="1">
              <a:off x="2051720" y="2492896"/>
              <a:ext cx="360040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šipka 28"/>
            <p:cNvCxnSpPr>
              <a:stCxn id="19" idx="4"/>
              <a:endCxn id="16" idx="3"/>
            </p:cNvCxnSpPr>
            <p:nvPr/>
          </p:nvCxnSpPr>
          <p:spPr>
            <a:xfrm rot="5400000">
              <a:off x="4770022" y="2510898"/>
              <a:ext cx="360040" cy="10441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šipka 30"/>
            <p:cNvCxnSpPr>
              <a:stCxn id="18" idx="4"/>
              <a:endCxn id="16" idx="0"/>
            </p:cNvCxnSpPr>
            <p:nvPr/>
          </p:nvCxnSpPr>
          <p:spPr>
            <a:xfrm rot="16200000" flipH="1">
              <a:off x="3509882" y="2906942"/>
              <a:ext cx="144016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šipka 32"/>
            <p:cNvCxnSpPr>
              <a:stCxn id="16" idx="2"/>
              <a:endCxn id="13" idx="0"/>
            </p:cNvCxnSpPr>
            <p:nvPr/>
          </p:nvCxnSpPr>
          <p:spPr>
            <a:xfrm rot="5400000">
              <a:off x="3491880" y="3537012"/>
              <a:ext cx="21602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šipka 34"/>
            <p:cNvCxnSpPr>
              <a:stCxn id="13" idx="2"/>
              <a:endCxn id="14" idx="0"/>
            </p:cNvCxnSpPr>
            <p:nvPr/>
          </p:nvCxnSpPr>
          <p:spPr>
            <a:xfrm rot="5400000">
              <a:off x="3491880" y="4185084"/>
              <a:ext cx="21602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šipka 36"/>
            <p:cNvCxnSpPr>
              <a:stCxn id="14" idx="2"/>
              <a:endCxn id="12" idx="0"/>
            </p:cNvCxnSpPr>
            <p:nvPr/>
          </p:nvCxnSpPr>
          <p:spPr>
            <a:xfrm rot="16200000" flipH="1">
              <a:off x="3473878" y="4779150"/>
              <a:ext cx="288032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ovací šipka 38"/>
            <p:cNvCxnSpPr>
              <a:stCxn id="12" idx="2"/>
              <a:endCxn id="15" idx="0"/>
            </p:cNvCxnSpPr>
            <p:nvPr/>
          </p:nvCxnSpPr>
          <p:spPr>
            <a:xfrm rot="5400000">
              <a:off x="3473878" y="5715254"/>
              <a:ext cx="288032" cy="36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400" b="1" dirty="0" smtClean="0"/>
              <a:t>Sportovní výkon     	Sportovní výkonnost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b="1" dirty="0" smtClean="0"/>
              <a:t>Sportovní výkonnost </a:t>
            </a:r>
            <a:r>
              <a:rPr lang="cs-CZ" sz="1400" dirty="0" smtClean="0"/>
              <a:t>– je chápána jako pravidelně podávat určitý sportovní výkon, tj. podávat výkon na poměrně stabilní úrovni ve specializované pohybové činnosti.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Sportovní výkon ovlivňují následující oblasti:</a:t>
            </a:r>
          </a:p>
          <a:p>
            <a:pPr algn="just">
              <a:buFontTx/>
              <a:buChar char="-"/>
            </a:pPr>
            <a:r>
              <a:rPr lang="cs-CZ" sz="1400" b="1" dirty="0" smtClean="0"/>
              <a:t>Vrozené dispozice</a:t>
            </a:r>
            <a:r>
              <a:rPr lang="cs-CZ" sz="1400" dirty="0" smtClean="0"/>
              <a:t> – jsou to skryté předpoklady k určité činnosti, které se projeví teprve při jejím aktivním provádění a odhalí se tím i jejich míra. </a:t>
            </a:r>
          </a:p>
          <a:p>
            <a:pPr algn="just">
              <a:buFontTx/>
              <a:buChar char="-"/>
            </a:pPr>
            <a:r>
              <a:rPr lang="cs-CZ" sz="1400" b="1" dirty="0" smtClean="0"/>
              <a:t>Vliv sociálního prostředí jedince</a:t>
            </a:r>
            <a:r>
              <a:rPr lang="cs-CZ" sz="1400" dirty="0" smtClean="0"/>
              <a:t> – je v podstatě dán podmínkami ve kterých se jedinec vyvíjí.</a:t>
            </a:r>
          </a:p>
          <a:p>
            <a:pPr algn="just">
              <a:buFontTx/>
              <a:buChar char="-"/>
            </a:pPr>
            <a:r>
              <a:rPr lang="cs-CZ" sz="1400" b="1" dirty="0" smtClean="0"/>
              <a:t>Vliv tréninkového procesu </a:t>
            </a:r>
            <a:r>
              <a:rPr lang="cs-CZ" sz="1400" dirty="0" smtClean="0"/>
              <a:t>– představuje dlouhodobě a cíleně působící proces speciální adaptace na sportovní činnost.</a:t>
            </a:r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2</a:t>
            </a:r>
            <a:r>
              <a:rPr lang="cs-CZ" sz="3600" b="1" dirty="0" smtClean="0">
                <a:solidFill>
                  <a:srgbClr val="0070C0"/>
                </a:solidFill>
              </a:rPr>
              <a:t>. Sportovní </a:t>
            </a:r>
            <a:r>
              <a:rPr lang="cs-CZ" sz="3600" dirty="0" smtClean="0">
                <a:solidFill>
                  <a:srgbClr val="0070C0"/>
                </a:solidFill>
              </a:rPr>
              <a:t>výkon</a:t>
            </a:r>
            <a:endParaRPr lang="cs-CZ" sz="3600" b="1" dirty="0">
              <a:solidFill>
                <a:srgbClr val="0070C0"/>
              </a:solidFill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123728" y="126876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Skupina 16"/>
          <p:cNvGrpSpPr/>
          <p:nvPr/>
        </p:nvGrpSpPr>
        <p:grpSpPr>
          <a:xfrm>
            <a:off x="2051720" y="2348880"/>
            <a:ext cx="4464496" cy="1008112"/>
            <a:chOff x="2051720" y="2348880"/>
            <a:chExt cx="4464496" cy="1008112"/>
          </a:xfrm>
        </p:grpSpPr>
        <p:sp>
          <p:nvSpPr>
            <p:cNvPr id="10" name="Elipsa 9"/>
            <p:cNvSpPr/>
            <p:nvPr/>
          </p:nvSpPr>
          <p:spPr>
            <a:xfrm>
              <a:off x="3707904" y="2348880"/>
              <a:ext cx="1296144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Sportovní výkon</a:t>
              </a:r>
              <a:endParaRPr lang="cs-CZ" sz="1200" dirty="0"/>
            </a:p>
          </p:txBody>
        </p:sp>
        <p:sp>
          <p:nvSpPr>
            <p:cNvPr id="11" name="Elipsa 10"/>
            <p:cNvSpPr/>
            <p:nvPr/>
          </p:nvSpPr>
          <p:spPr>
            <a:xfrm>
              <a:off x="2051720" y="2924944"/>
              <a:ext cx="1368152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absolutní</a:t>
              </a:r>
              <a:endParaRPr lang="cs-CZ" sz="1200" dirty="0"/>
            </a:p>
          </p:txBody>
        </p:sp>
        <p:sp>
          <p:nvSpPr>
            <p:cNvPr id="12" name="Elipsa 11"/>
            <p:cNvSpPr/>
            <p:nvPr/>
          </p:nvSpPr>
          <p:spPr>
            <a:xfrm>
              <a:off x="5220072" y="2996952"/>
              <a:ext cx="1296144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 smtClean="0"/>
                <a:t>relativní</a:t>
              </a:r>
              <a:endParaRPr lang="cs-CZ" sz="1200" dirty="0"/>
            </a:p>
          </p:txBody>
        </p:sp>
        <p:cxnSp>
          <p:nvCxnSpPr>
            <p:cNvPr id="14" name="Přímá spojovací šipka 13"/>
            <p:cNvCxnSpPr>
              <a:stCxn id="10" idx="2"/>
            </p:cNvCxnSpPr>
            <p:nvPr/>
          </p:nvCxnSpPr>
          <p:spPr>
            <a:xfrm rot="10800000" flipV="1">
              <a:off x="2915816" y="2564904"/>
              <a:ext cx="792088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>
              <a:stCxn id="10" idx="6"/>
            </p:cNvCxnSpPr>
            <p:nvPr/>
          </p:nvCxnSpPr>
          <p:spPr>
            <a:xfrm>
              <a:off x="5004048" y="2564904"/>
              <a:ext cx="72008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400" dirty="0" smtClean="0"/>
              <a:t>Sportovní výkon ovlivňují určité faktory: </a:t>
            </a:r>
          </a:p>
          <a:p>
            <a:pPr marL="452628" indent="-342900" algn="just">
              <a:buNone/>
            </a:pPr>
            <a:r>
              <a:rPr lang="cs-CZ" sz="1400" dirty="0" smtClean="0"/>
              <a:t>a) Individuálního výkonu</a:t>
            </a:r>
          </a:p>
          <a:p>
            <a:pPr marL="452628" indent="-342900" algn="just">
              <a:buNone/>
            </a:pPr>
            <a:r>
              <a:rPr lang="cs-CZ" sz="1400" dirty="0" smtClean="0"/>
              <a:t>b) Týmového výkonu</a:t>
            </a:r>
          </a:p>
          <a:p>
            <a:pPr marL="452628" indent="-342900" algn="just">
              <a:buNone/>
            </a:pPr>
            <a:endParaRPr lang="cs-CZ" sz="1400" dirty="0" smtClean="0"/>
          </a:p>
          <a:p>
            <a:pPr marL="452628" indent="-342900" algn="just">
              <a:buNone/>
            </a:pPr>
            <a:r>
              <a:rPr lang="cs-CZ" sz="1400" dirty="0" smtClean="0"/>
              <a:t>Faktory individuálního výkonu</a:t>
            </a:r>
          </a:p>
          <a:p>
            <a:pPr algn="just">
              <a:buFontTx/>
              <a:buChar char="-"/>
            </a:pPr>
            <a:r>
              <a:rPr lang="cs-CZ" sz="1400" b="1" dirty="0" smtClean="0"/>
              <a:t>Somatické faktory</a:t>
            </a:r>
            <a:r>
              <a:rPr lang="cs-CZ" sz="1400" dirty="0" smtClean="0"/>
              <a:t> - váha, výška, typ člověka (silový, robustní,…)</a:t>
            </a:r>
          </a:p>
          <a:p>
            <a:pPr algn="just">
              <a:buFontTx/>
              <a:buChar char="-"/>
            </a:pPr>
            <a:r>
              <a:rPr lang="cs-CZ" sz="1400" b="1" dirty="0" smtClean="0"/>
              <a:t>Kondiční faktory </a:t>
            </a:r>
            <a:r>
              <a:rPr lang="cs-CZ" sz="1400" dirty="0" smtClean="0"/>
              <a:t>– silové zaměření (dolní končetiny, horní končetiny), vytrvalostní předpoklady, obratnost, apod. </a:t>
            </a:r>
          </a:p>
          <a:p>
            <a:pPr algn="just">
              <a:buFontTx/>
              <a:buChar char="-"/>
            </a:pPr>
            <a:r>
              <a:rPr lang="cs-CZ" sz="1400" b="1" dirty="0" smtClean="0"/>
              <a:t>Technické faktory – </a:t>
            </a:r>
            <a:r>
              <a:rPr lang="cs-CZ" sz="1400" dirty="0" smtClean="0"/>
              <a:t>dobrá rovnováha (statická, dynamická), schopnost provádět více činností současně, kvalitní jemná koordinace</a:t>
            </a:r>
          </a:p>
          <a:p>
            <a:pPr algn="just">
              <a:buFontTx/>
              <a:buChar char="-"/>
            </a:pPr>
            <a:r>
              <a:rPr lang="cs-CZ" sz="1400" b="1" dirty="0" smtClean="0"/>
              <a:t>Taktické faktory – </a:t>
            </a:r>
            <a:r>
              <a:rPr lang="cs-CZ" sz="1400" dirty="0" smtClean="0"/>
              <a:t>dobré periferní vidění, schopnost rychle se rozhodovat, tvůrčí schopnosti</a:t>
            </a:r>
          </a:p>
          <a:p>
            <a:pPr algn="just">
              <a:buFontTx/>
              <a:buChar char="-"/>
            </a:pPr>
            <a:r>
              <a:rPr lang="cs-CZ" sz="1400" b="1" dirty="0" smtClean="0"/>
              <a:t>Osobností faktory – </a:t>
            </a:r>
            <a:r>
              <a:rPr lang="cs-CZ" sz="1400" dirty="0" smtClean="0"/>
              <a:t>sangvinik/cholerik/flegmatik/melancholik, dominantní/submisivní, atd.</a:t>
            </a:r>
            <a:endParaRPr lang="cs-CZ" sz="1400" b="1" dirty="0" smtClean="0"/>
          </a:p>
          <a:p>
            <a:pPr algn="just">
              <a:buFontTx/>
              <a:buChar char="-"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Faktory týmového výkonu</a:t>
            </a:r>
          </a:p>
          <a:p>
            <a:pPr marL="452628" indent="-342900" algn="just">
              <a:buNone/>
            </a:pPr>
            <a:r>
              <a:rPr lang="cs-CZ" sz="1400" dirty="0" smtClean="0"/>
              <a:t>- 	</a:t>
            </a:r>
            <a:r>
              <a:rPr lang="cs-CZ" sz="1400" b="1" dirty="0" smtClean="0"/>
              <a:t>Sociálně psychologické determinanty</a:t>
            </a:r>
            <a:r>
              <a:rPr lang="cs-CZ" sz="1400" dirty="0" smtClean="0"/>
              <a:t> – (týmová dynamika, sociální koheze, týmová komunikace)</a:t>
            </a:r>
          </a:p>
          <a:p>
            <a:pPr marL="452628" indent="-342900" algn="just">
              <a:buNone/>
            </a:pPr>
            <a:r>
              <a:rPr lang="cs-CZ" sz="1400" dirty="0" smtClean="0"/>
              <a:t>-	</a:t>
            </a:r>
            <a:r>
              <a:rPr lang="cs-CZ" sz="1400" b="1" dirty="0" smtClean="0"/>
              <a:t>Činnostní determinanty</a:t>
            </a:r>
            <a:r>
              <a:rPr lang="cs-CZ" sz="1400" dirty="0" smtClean="0"/>
              <a:t> – (činnostní koheze, činnostní participace)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sportovního tréninku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DF00-CC4F-4E7E-B07A-693D967E1EB0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2. Sportovní výkon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2451</TotalTime>
  <Words>5968</Words>
  <Application>Microsoft Office PowerPoint</Application>
  <PresentationFormat>Předvádění na obrazovce (4:3)</PresentationFormat>
  <Paragraphs>1247</Paragraphs>
  <Slides>59</Slides>
  <Notes>52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Shluk</vt:lpstr>
      <vt:lpstr>Taekwon-Do ITF  „Základy sportovního tréninku“</vt:lpstr>
      <vt:lpstr>Obsah </vt:lpstr>
      <vt:lpstr>1. Sportovní trénink</vt:lpstr>
      <vt:lpstr>1. Sportovní trénink</vt:lpstr>
      <vt:lpstr>1. Sportovní trénink</vt:lpstr>
      <vt:lpstr>1. Sportovní trénink</vt:lpstr>
      <vt:lpstr>2. Sportovní výkon</vt:lpstr>
      <vt:lpstr>2. Sportovní výkon</vt:lpstr>
      <vt:lpstr>2. Sportovní výkon</vt:lpstr>
      <vt:lpstr>3. Zóny energetického krytí</vt:lpstr>
      <vt:lpstr>3. Zóny energetického krytí</vt:lpstr>
      <vt:lpstr>3. Zóny energetického krytí</vt:lpstr>
      <vt:lpstr>3. Zóny energetického krytí</vt:lpstr>
      <vt:lpstr>3. Zóny energetického krytí</vt:lpstr>
      <vt:lpstr>4. Zatížení/Zotavení</vt:lpstr>
      <vt:lpstr>4. Zatížení/Zotavení</vt:lpstr>
      <vt:lpstr>4. Zatížení/Zotavení</vt:lpstr>
      <vt:lpstr>4. Zatížení/Zotavení</vt:lpstr>
      <vt:lpstr>4. Zatížení/Zotavení</vt:lpstr>
      <vt:lpstr>4. Zatížení/Zotavení</vt:lpstr>
      <vt:lpstr>5. Složení sportovního tréninku  Kondiční příprava</vt:lpstr>
      <vt:lpstr>5. Složení sportovního tréninku  Kondiční příprava (silová příprava)</vt:lpstr>
      <vt:lpstr>5. Složení sportovního tréninku  Kondiční příprava (silová příprava)</vt:lpstr>
      <vt:lpstr>5. Složení sportovního tréninku  Kondiční příprava (silová příprava)</vt:lpstr>
      <vt:lpstr>5. Složení sportovního tréninku  Kondiční příprava (silová příprava)</vt:lpstr>
      <vt:lpstr>5. Složení sportovního tréninku  Kondiční příprava (silová příprava)</vt:lpstr>
      <vt:lpstr>5. Složení sportovního tréninku  Kondiční příprava (silová příprava)</vt:lpstr>
      <vt:lpstr>5. Složení sportovního tréninku  Kondiční příprava (silová příprava)</vt:lpstr>
      <vt:lpstr>5. Složení sportovního tréninku  Kondiční příprava (silová příprava)</vt:lpstr>
      <vt:lpstr>5. Složení sportovního tréninku  Kondiční příprava (rychlostní příprava)</vt:lpstr>
      <vt:lpstr>5. Složení sportovního tréninku  Kondiční příprava (rychlostní příprava)</vt:lpstr>
      <vt:lpstr>5. Složení sportovního tréninku  Kondiční příprava (rychlostní příprava)</vt:lpstr>
      <vt:lpstr>5. Složení sportovního tréninku  Kondiční příprava (vytrvalostní příprava)</vt:lpstr>
      <vt:lpstr>5. Složení sportovního tréninku  Kondiční příprava (vytrvalostní příprava)</vt:lpstr>
      <vt:lpstr>5. Složení sportovního tréninku  Kondiční příprava (vytrvalostní příprava)</vt:lpstr>
      <vt:lpstr>5. Složení sportovního tréninku  Kondiční příprava (vytrvalostní příprava)</vt:lpstr>
      <vt:lpstr>5. Složení sportovního tréninku  Kondiční příprava (vytrvalostní příprava)</vt:lpstr>
      <vt:lpstr>5. Složení sportovního tréninku  Kondiční příprava (vytrvalostní příprava)</vt:lpstr>
      <vt:lpstr>5. Složení sportovního tréninku  Kondiční příprava (vytrvalostní příprava)</vt:lpstr>
      <vt:lpstr>5. Složení sportovního tréninku  Kondiční příprava (vytrvalostní příprava)</vt:lpstr>
      <vt:lpstr>5. Složení sportovního tréninku  Kondiční příprava (vytrvalostní příprava)</vt:lpstr>
      <vt:lpstr>5. Složení sportovního tréninku  Obratnostní schopnosti</vt:lpstr>
      <vt:lpstr>5. Složení sportovního tréninku  Obratnostní schopnosti</vt:lpstr>
      <vt:lpstr>5. Složení sportovního tréninku  Pohyblivost</vt:lpstr>
      <vt:lpstr>5. Složení sportovního tréninku  Technická příprava</vt:lpstr>
      <vt:lpstr>5. Složení sportovního tréninku  Taktická příprava</vt:lpstr>
      <vt:lpstr>5. Složení sportovního tréninku  Taktická příprava</vt:lpstr>
      <vt:lpstr>5. Složení sportovního tréninku  Psychologická příprava</vt:lpstr>
      <vt:lpstr>6. Dlouhodobá koncepce sportovního    tréninku</vt:lpstr>
      <vt:lpstr>6. Dlouhodobá koncepce sportovního     tréninku</vt:lpstr>
      <vt:lpstr>6. Dlouhodobá koncepce sportovního    tréninku</vt:lpstr>
      <vt:lpstr>7. Cykly ve sportovním tréninku</vt:lpstr>
      <vt:lpstr>7. Cykly ve sportovním tréninku</vt:lpstr>
      <vt:lpstr>7. Cykly ve sportovním tréninku</vt:lpstr>
      <vt:lpstr>7. Cykly ve sportovním tréninku</vt:lpstr>
      <vt:lpstr>8. Tréninková jednotka</vt:lpstr>
      <vt:lpstr>8. Tréninková jednotka</vt:lpstr>
      <vt:lpstr>9. Sportovní příprava dětí</vt:lpstr>
      <vt:lpstr>9. Sportovní příprava dětí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Taekwon-Do ITF Základy sportovního tréninku</dc:title>
  <dc:creator>Vladimír Drescher</dc:creator>
  <cp:lastModifiedBy>Vladimír Drescher</cp:lastModifiedBy>
  <cp:revision>207</cp:revision>
  <dcterms:created xsi:type="dcterms:W3CDTF">2010-11-10T12:41:02Z</dcterms:created>
  <dcterms:modified xsi:type="dcterms:W3CDTF">2010-11-25T21:04:20Z</dcterms:modified>
</cp:coreProperties>
</file>