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8"/>
  </p:notesMasterIdLst>
  <p:sldIdLst>
    <p:sldId id="256" r:id="rId2"/>
    <p:sldId id="316" r:id="rId3"/>
    <p:sldId id="265" r:id="rId4"/>
    <p:sldId id="266" r:id="rId5"/>
    <p:sldId id="267" r:id="rId6"/>
    <p:sldId id="268" r:id="rId7"/>
    <p:sldId id="269" r:id="rId8"/>
    <p:sldId id="270" r:id="rId9"/>
    <p:sldId id="272" r:id="rId10"/>
    <p:sldId id="277" r:id="rId11"/>
    <p:sldId id="278" r:id="rId12"/>
    <p:sldId id="280" r:id="rId13"/>
    <p:sldId id="284" r:id="rId14"/>
    <p:sldId id="285" r:id="rId15"/>
    <p:sldId id="286" r:id="rId16"/>
    <p:sldId id="287" r:id="rId17"/>
    <p:sldId id="288" r:id="rId18"/>
    <p:sldId id="291" r:id="rId19"/>
    <p:sldId id="298" r:id="rId20"/>
    <p:sldId id="299" r:id="rId21"/>
    <p:sldId id="300" r:id="rId22"/>
    <p:sldId id="301" r:id="rId23"/>
    <p:sldId id="302" r:id="rId24"/>
    <p:sldId id="304" r:id="rId25"/>
    <p:sldId id="318" r:id="rId26"/>
    <p:sldId id="319" r:id="rId27"/>
    <p:sldId id="317" r:id="rId28"/>
    <p:sldId id="305" r:id="rId29"/>
    <p:sldId id="306" r:id="rId30"/>
    <p:sldId id="307" r:id="rId31"/>
    <p:sldId id="308" r:id="rId32"/>
    <p:sldId id="309" r:id="rId33"/>
    <p:sldId id="310" r:id="rId34"/>
    <p:sldId id="311" r:id="rId35"/>
    <p:sldId id="312" r:id="rId36"/>
    <p:sldId id="313" r:id="rId37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15" autoAdjust="0"/>
    <p:restoredTop sz="69000" autoAdjust="0"/>
  </p:normalViewPr>
  <p:slideViewPr>
    <p:cSldViewPr>
      <p:cViewPr>
        <p:scale>
          <a:sx n="72" d="100"/>
          <a:sy n="72" d="100"/>
        </p:scale>
        <p:origin x="-750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7608543-EEE9-4311-A4E5-DCDB569BB0C9}" type="datetimeFigureOut">
              <a:rPr lang="cs-CZ" smtClean="0"/>
              <a:pPr/>
              <a:t>27.11.2010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75BD384-B79C-496C-8909-F597386B166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Při každé činnosti spotřebovává</a:t>
            </a:r>
            <a:r>
              <a:rPr lang="cs-CZ" baseline="0" dirty="0" smtClean="0"/>
              <a:t> lidské tělo určité množství energie. Energii pro pohybovou činnost získává ze zvláštních sloučenin, které jsou bohaté na energii – tj. </a:t>
            </a:r>
            <a:r>
              <a:rPr lang="cs-CZ" baseline="0" dirty="0" err="1" smtClean="0"/>
              <a:t>makroergní</a:t>
            </a:r>
            <a:r>
              <a:rPr lang="cs-CZ" baseline="0" dirty="0" smtClean="0"/>
              <a:t> substráty. Tato energie je vázaná ve speciálních </a:t>
            </a:r>
            <a:r>
              <a:rPr lang="cs-CZ" baseline="0" dirty="0" err="1" smtClean="0"/>
              <a:t>makroergních</a:t>
            </a:r>
            <a:r>
              <a:rPr lang="cs-CZ" baseline="0" dirty="0" smtClean="0"/>
              <a:t> vazbách, které jsou spojeny s </a:t>
            </a:r>
            <a:r>
              <a:rPr lang="cs-CZ" b="1" baseline="0" dirty="0" smtClean="0"/>
              <a:t>fosforem. </a:t>
            </a:r>
            <a:r>
              <a:rPr lang="cs-CZ" b="0" baseline="0" dirty="0" smtClean="0"/>
              <a:t>Proto se tyto sloučeniny </a:t>
            </a:r>
            <a:r>
              <a:rPr lang="cs-CZ" b="0" baseline="0" dirty="0" err="1" smtClean="0"/>
              <a:t>nazívají</a:t>
            </a:r>
            <a:r>
              <a:rPr lang="cs-CZ" b="0" baseline="0" dirty="0" smtClean="0"/>
              <a:t> </a:t>
            </a:r>
            <a:r>
              <a:rPr lang="cs-CZ" b="0" baseline="0" dirty="0" err="1" smtClean="0"/>
              <a:t>makroergní</a:t>
            </a:r>
            <a:r>
              <a:rPr lang="cs-CZ" b="0" baseline="0" dirty="0" smtClean="0"/>
              <a:t> fosfáty.  </a:t>
            </a:r>
          </a:p>
          <a:p>
            <a:r>
              <a:rPr lang="cs-CZ" b="0" baseline="0" dirty="0" smtClean="0"/>
              <a:t>Lidský organizmus neumí získat energii jinak než rozštěpením těchto vazeb. Nejdůležitější a organizmem nejvíce využívanou sloučeninou je kyselina </a:t>
            </a:r>
            <a:r>
              <a:rPr lang="cs-CZ" b="0" baseline="0" dirty="0" err="1" smtClean="0"/>
              <a:t>Adenosintrifosforečná</a:t>
            </a:r>
            <a:r>
              <a:rPr lang="cs-CZ" b="0" baseline="0" dirty="0" smtClean="0"/>
              <a:t> (ATP), která obsahuje 3 fosfáty – které jsou spojeny </a:t>
            </a:r>
            <a:r>
              <a:rPr lang="cs-CZ" b="0" baseline="0" dirty="0" err="1" smtClean="0"/>
              <a:t>makroergní</a:t>
            </a:r>
            <a:r>
              <a:rPr lang="cs-CZ" b="0" baseline="0" dirty="0" smtClean="0"/>
              <a:t> vazbou. Při pohybu dochází ke štěpení této vazby a uvolněná energie se využívá při kontrakci svalového vlákna. – </a:t>
            </a:r>
            <a:r>
              <a:rPr lang="cs-CZ" b="0" baseline="0" dirty="0" err="1" smtClean="0"/>
              <a:t>Makroergních</a:t>
            </a:r>
            <a:r>
              <a:rPr lang="cs-CZ" b="0" baseline="0" dirty="0" smtClean="0"/>
              <a:t> fosfátu je však v těle málo, které </a:t>
            </a:r>
            <a:r>
              <a:rPr lang="cs-CZ" b="0" baseline="0" dirty="0" err="1" smtClean="0"/>
              <a:t>vystčí</a:t>
            </a:r>
            <a:r>
              <a:rPr lang="cs-CZ" b="0" baseline="0" dirty="0" smtClean="0"/>
              <a:t> na 3 – 5 s intenzivní práce. </a:t>
            </a:r>
          </a:p>
          <a:p>
            <a:r>
              <a:rPr lang="cs-CZ" b="0" baseline="0" dirty="0" smtClean="0"/>
              <a:t>Z toho však není jasné odkud tedy bereme energii pro pohyb, který je delší – opět z ATP, kterou ale získáme v průběhu pohybu. Pro její </a:t>
            </a:r>
            <a:r>
              <a:rPr lang="cs-CZ" b="1" baseline="0" dirty="0" err="1" smtClean="0"/>
              <a:t>resyntézu</a:t>
            </a:r>
            <a:r>
              <a:rPr lang="cs-CZ" b="0" baseline="0" dirty="0" smtClean="0"/>
              <a:t> je potřeba opět určitá energie. – ty však </a:t>
            </a:r>
            <a:r>
              <a:rPr lang="cs-CZ" b="0" baseline="0" dirty="0" err="1" smtClean="0"/>
              <a:t>zajišŤují</a:t>
            </a:r>
            <a:r>
              <a:rPr lang="cs-CZ" b="0" baseline="0" dirty="0" smtClean="0"/>
              <a:t> rezervní látky, kterých je v těle vyšší množství. Podle toho jaké sloučeniny pro </a:t>
            </a:r>
            <a:r>
              <a:rPr lang="cs-CZ" b="0" baseline="0" dirty="0" err="1" smtClean="0"/>
              <a:t>resyntézu</a:t>
            </a:r>
            <a:r>
              <a:rPr lang="cs-CZ" b="0" baseline="0" dirty="0" smtClean="0"/>
              <a:t> využíváme a v jakých procesech jsou zapojeny, rozeznáváme tzv. </a:t>
            </a:r>
            <a:r>
              <a:rPr lang="cs-CZ" b="1" baseline="0" dirty="0" smtClean="0"/>
              <a:t>zóny energetického krytí.</a:t>
            </a:r>
            <a:r>
              <a:rPr lang="cs-CZ" b="0" baseline="0" dirty="0" smtClean="0"/>
              <a:t> 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1300" dirty="0" smtClean="0"/>
              <a:t>Jedná se o maximální výkon, který nesmí být omezen únavou</a:t>
            </a:r>
          </a:p>
          <a:p>
            <a:pPr>
              <a:buFontTx/>
              <a:buChar char="-"/>
            </a:pPr>
            <a:r>
              <a:rPr lang="cs-CZ" sz="1300" dirty="0" smtClean="0"/>
              <a:t>Rychlostní schopnosti jsou z velké míry geneticky podmíněné. Udává se že podíl dědičnosti je až 70 – 80%</a:t>
            </a:r>
          </a:p>
          <a:p>
            <a:pPr>
              <a:buFontTx/>
              <a:buChar char="-"/>
            </a:pPr>
            <a:endParaRPr lang="cs-CZ" sz="1300" dirty="0" smtClean="0"/>
          </a:p>
          <a:p>
            <a:pPr>
              <a:buFontTx/>
              <a:buChar char="-"/>
            </a:pPr>
            <a:r>
              <a:rPr lang="cs-CZ" sz="1300" dirty="0" smtClean="0"/>
              <a:t>Rychlost reakce: dělíme na jednoduchá (jeden pohyb jedna odpověď), složitá ´(jeden podnět více odpovědí, více podnětů více odpovědí)</a:t>
            </a:r>
          </a:p>
          <a:p>
            <a:pPr>
              <a:buFontTx/>
              <a:buNone/>
            </a:pPr>
            <a:endParaRPr lang="cs-CZ" sz="1300" dirty="0" smtClean="0"/>
          </a:p>
          <a:p>
            <a:pPr defTabSz="990478"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90478">
              <a:defRPr/>
            </a:pPr>
            <a:r>
              <a:rPr lang="cs-CZ" dirty="0" smtClean="0"/>
              <a:t>Rychlost acyklická je podobná projevům explozivní</a:t>
            </a:r>
            <a:r>
              <a:rPr lang="cs-CZ" baseline="0" dirty="0" smtClean="0"/>
              <a:t> síly (ze silového tréninku)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90478">
              <a:defRPr/>
            </a:pPr>
            <a:r>
              <a:rPr lang="cs-CZ" b="1" dirty="0" smtClean="0"/>
              <a:t>Doba zatížení </a:t>
            </a:r>
            <a:r>
              <a:rPr lang="cs-CZ" dirty="0" smtClean="0"/>
              <a:t>– pokud</a:t>
            </a:r>
            <a:r>
              <a:rPr lang="cs-CZ" baseline="0" dirty="0" smtClean="0"/>
              <a:t> by byla delší dochází v důsledku únavy již k výraznější aktivaci dalších zón. </a:t>
            </a:r>
          </a:p>
          <a:p>
            <a:pPr defTabSz="990478">
              <a:defRPr/>
            </a:pPr>
            <a:r>
              <a:rPr lang="cs-CZ" b="1" baseline="0" dirty="0" smtClean="0"/>
              <a:t>Odpočinek:</a:t>
            </a:r>
            <a:r>
              <a:rPr lang="cs-CZ" baseline="0" dirty="0" smtClean="0"/>
              <a:t> - aktivní – aby došlo k rychlejší obnově energie a k udržení nervosvalového systému. </a:t>
            </a:r>
          </a:p>
          <a:p>
            <a:pPr defTabSz="990478">
              <a:defRPr/>
            </a:pPr>
            <a:r>
              <a:rPr lang="cs-CZ" b="1" baseline="0" dirty="0" smtClean="0"/>
              <a:t>Rychlostní bariéra:</a:t>
            </a:r>
            <a:r>
              <a:rPr lang="cs-CZ" b="0" baseline="0" dirty="0" smtClean="0"/>
              <a:t> občas dochází k vytvoření rychlostního stropu – tj. rychlostní bariéra. Odstranění je možné 2 způsoby: rozbití – ulehčení (např. běh z kopce), vyhasnutí – určitou dobu nezařazujeme rozvoj rychlostních schopností. 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90478">
              <a:defRPr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90287" indent="-371429"/>
            <a:r>
              <a:rPr lang="cs-CZ" sz="1300" b="1" dirty="0" smtClean="0"/>
              <a:t>a) Metoda intervalového tréninku</a:t>
            </a:r>
          </a:p>
          <a:p>
            <a:pPr marL="490287" indent="-371429"/>
            <a:r>
              <a:rPr lang="cs-CZ" sz="1300" b="1" dirty="0" smtClean="0"/>
              <a:t>- </a:t>
            </a:r>
            <a:r>
              <a:rPr lang="cs-CZ" sz="1300" dirty="0" smtClean="0"/>
              <a:t>Tato metoda značně ovlivňuje dýchací procesy a rozvoj srdečního svalu. </a:t>
            </a:r>
            <a:endParaRPr lang="cs-CZ" sz="1300" b="1" dirty="0" smtClean="0"/>
          </a:p>
          <a:p>
            <a:pPr marL="247620" indent="-247620" defTabSz="990478">
              <a:defRPr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7620" indent="-247620" defTabSz="990478">
              <a:defRPr/>
            </a:pPr>
            <a:r>
              <a:rPr lang="cs-CZ" b="0" dirty="0" smtClean="0"/>
              <a:t>Schopnost rovnováhy – udržení těla</a:t>
            </a:r>
            <a:r>
              <a:rPr lang="cs-CZ" b="0" baseline="0" dirty="0" smtClean="0"/>
              <a:t>, jeho části či předmětu v určitých polohách (statická – bez pohybu, na místě, dynamická – v pohybu)</a:t>
            </a:r>
          </a:p>
          <a:p>
            <a:pPr marL="247620" indent="-247620" defTabSz="990478">
              <a:defRPr/>
            </a:pPr>
            <a:r>
              <a:rPr lang="cs-CZ" b="0" baseline="0" dirty="0" smtClean="0"/>
              <a:t>Orientace v prostoru – sledování vlastního pohybu ale i pohybu ostatních</a:t>
            </a:r>
          </a:p>
          <a:p>
            <a:pPr marL="247620" indent="-247620" defTabSz="990478">
              <a:defRPr/>
            </a:pPr>
            <a:r>
              <a:rPr lang="cs-CZ" b="0" baseline="0" dirty="0" smtClean="0"/>
              <a:t>Schopnost spojování pohybových operací – spojovaní určitých pohybových dovedností do celků</a:t>
            </a:r>
          </a:p>
          <a:p>
            <a:pPr marL="247620" indent="-247620" defTabSz="990478">
              <a:defRPr/>
            </a:pPr>
            <a:r>
              <a:rPr lang="cs-CZ" b="0" baseline="0" dirty="0" smtClean="0"/>
              <a:t>Diferenciace pohybů  - je </a:t>
            </a:r>
            <a:r>
              <a:rPr lang="cs-CZ" b="0" baseline="0" dirty="0" err="1" smtClean="0"/>
              <a:t>důležítá</a:t>
            </a:r>
            <a:r>
              <a:rPr lang="cs-CZ" b="0" baseline="0" dirty="0" smtClean="0"/>
              <a:t> pro </a:t>
            </a:r>
            <a:r>
              <a:rPr lang="cs-CZ" b="0" baseline="0" dirty="0" err="1" smtClean="0"/>
              <a:t>přesn</a:t>
            </a:r>
            <a:r>
              <a:rPr lang="cs-CZ" b="0" baseline="0" dirty="0" smtClean="0"/>
              <a:t> a ekonomické </a:t>
            </a:r>
            <a:r>
              <a:rPr lang="cs-CZ" b="0" baseline="0" dirty="0" err="1" smtClean="0"/>
              <a:t>provedění</a:t>
            </a:r>
            <a:r>
              <a:rPr lang="cs-CZ" b="0" baseline="0" dirty="0" smtClean="0"/>
              <a:t> určité pohybové činnosti (udeření do desky s </a:t>
            </a:r>
            <a:r>
              <a:rPr lang="cs-CZ" b="0" baseline="0" dirty="0" err="1" smtClean="0"/>
              <a:t>max.rychlostí</a:t>
            </a:r>
            <a:r>
              <a:rPr lang="cs-CZ" b="0" baseline="0" dirty="0" smtClean="0"/>
              <a:t> a přesností</a:t>
            </a:r>
          </a:p>
          <a:p>
            <a:pPr marL="247620" indent="-247620" defTabSz="990478">
              <a:defRPr/>
            </a:pPr>
            <a:r>
              <a:rPr lang="cs-CZ" b="0" baseline="0" dirty="0" smtClean="0"/>
              <a:t>Schopnost rytmická – každý pohyb má určitý rytmus , který je třeba </a:t>
            </a:r>
            <a:r>
              <a:rPr lang="cs-CZ" b="0" baseline="0" dirty="0" err="1" smtClean="0"/>
              <a:t>ropoznat</a:t>
            </a:r>
            <a:r>
              <a:rPr lang="cs-CZ" b="0" baseline="0" dirty="0" smtClean="0"/>
              <a:t> /možná </a:t>
            </a:r>
            <a:r>
              <a:rPr lang="cs-CZ" b="0" baseline="0" dirty="0" err="1" smtClean="0"/>
              <a:t>tki</a:t>
            </a:r>
            <a:r>
              <a:rPr lang="cs-CZ" b="0" baseline="0" dirty="0" smtClean="0"/>
              <a:t>/</a:t>
            </a:r>
          </a:p>
          <a:p>
            <a:pPr marL="247620" indent="-247620" defTabSz="990478">
              <a:defRPr/>
            </a:pPr>
            <a:r>
              <a:rPr lang="cs-CZ" b="0" baseline="0" dirty="0" smtClean="0"/>
              <a:t>Schopnost přizpůsobivosti – přizpůsobení se </a:t>
            </a:r>
            <a:r>
              <a:rPr lang="cs-CZ" b="0" baseline="0" dirty="0" err="1" smtClean="0"/>
              <a:t>obmněně</a:t>
            </a:r>
            <a:endParaRPr lang="cs-CZ" b="0" baseline="0" dirty="0" smtClean="0"/>
          </a:p>
          <a:p>
            <a:pPr marL="247620" indent="-247620" defTabSz="990478">
              <a:defRPr/>
            </a:pPr>
            <a:r>
              <a:rPr lang="cs-CZ" b="0" baseline="0" dirty="0" err="1" smtClean="0"/>
              <a:t>Schopnsot</a:t>
            </a:r>
            <a:r>
              <a:rPr lang="cs-CZ" b="0" baseline="0" dirty="0" smtClean="0"/>
              <a:t> reakce – rychlá a správná reakce na danou situaci</a:t>
            </a:r>
          </a:p>
          <a:p>
            <a:pPr marL="247620" indent="-247620" defTabSz="990478">
              <a:defRPr/>
            </a:pPr>
            <a:r>
              <a:rPr lang="cs-CZ" b="0" baseline="0" dirty="0" err="1" smtClean="0"/>
              <a:t>Učivost</a:t>
            </a:r>
            <a:r>
              <a:rPr lang="cs-CZ" b="0" baseline="0" dirty="0" smtClean="0"/>
              <a:t> – nepatří jednoznačně do obratnosti – ale zařazuje se – schopnost rychle se učit novým dovednostem</a:t>
            </a:r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7620" indent="-247620" defTabSz="990478">
              <a:defRPr/>
            </a:pPr>
            <a:r>
              <a:rPr lang="cs-CZ" b="0" dirty="0" smtClean="0"/>
              <a:t>Schopnost rovnováhy – udržení těla</a:t>
            </a:r>
            <a:r>
              <a:rPr lang="cs-CZ" b="0" baseline="0" dirty="0" smtClean="0"/>
              <a:t>, jeho části či předmětu v určitých polohách (statická – bez pohybu, na místě, dynamická – v pohybu)</a:t>
            </a:r>
          </a:p>
          <a:p>
            <a:pPr marL="247620" indent="-247620" defTabSz="990478">
              <a:defRPr/>
            </a:pPr>
            <a:r>
              <a:rPr lang="cs-CZ" b="0" baseline="0" dirty="0" smtClean="0"/>
              <a:t>Orientace v prostoru – sledování vlastního pohybu ale i pohybu ostatních</a:t>
            </a:r>
          </a:p>
          <a:p>
            <a:pPr marL="247620" indent="-247620" defTabSz="990478">
              <a:defRPr/>
            </a:pPr>
            <a:r>
              <a:rPr lang="cs-CZ" b="0" baseline="0" dirty="0" smtClean="0"/>
              <a:t>Schopnost spojování pohybových operací – spojovaní určitých pohybových dovedností do celků</a:t>
            </a:r>
          </a:p>
          <a:p>
            <a:pPr marL="247620" indent="-247620" defTabSz="990478">
              <a:defRPr/>
            </a:pPr>
            <a:r>
              <a:rPr lang="cs-CZ" b="0" baseline="0" dirty="0" smtClean="0"/>
              <a:t>Diferenciace pohybů  - je </a:t>
            </a:r>
            <a:r>
              <a:rPr lang="cs-CZ" b="0" baseline="0" dirty="0" err="1" smtClean="0"/>
              <a:t>důležítá</a:t>
            </a:r>
            <a:r>
              <a:rPr lang="cs-CZ" b="0" baseline="0" dirty="0" smtClean="0"/>
              <a:t> pro </a:t>
            </a:r>
            <a:r>
              <a:rPr lang="cs-CZ" b="0" baseline="0" dirty="0" err="1" smtClean="0"/>
              <a:t>přesn</a:t>
            </a:r>
            <a:r>
              <a:rPr lang="cs-CZ" b="0" baseline="0" dirty="0" smtClean="0"/>
              <a:t> a ekonomické </a:t>
            </a:r>
            <a:r>
              <a:rPr lang="cs-CZ" b="0" baseline="0" dirty="0" err="1" smtClean="0"/>
              <a:t>provedění</a:t>
            </a:r>
            <a:r>
              <a:rPr lang="cs-CZ" b="0" baseline="0" dirty="0" smtClean="0"/>
              <a:t> určité pohybové činnosti (udeření do desky s </a:t>
            </a:r>
            <a:r>
              <a:rPr lang="cs-CZ" b="0" baseline="0" dirty="0" err="1" smtClean="0"/>
              <a:t>max.rychlostí</a:t>
            </a:r>
            <a:r>
              <a:rPr lang="cs-CZ" b="0" baseline="0" dirty="0" smtClean="0"/>
              <a:t> a přesností</a:t>
            </a:r>
          </a:p>
          <a:p>
            <a:pPr marL="247620" indent="-247620" defTabSz="990478">
              <a:defRPr/>
            </a:pPr>
            <a:r>
              <a:rPr lang="cs-CZ" b="0" baseline="0" dirty="0" smtClean="0"/>
              <a:t>Schopnost rytmická – každý pohyb má určitý rytmus , který je třeba </a:t>
            </a:r>
            <a:r>
              <a:rPr lang="cs-CZ" b="0" baseline="0" dirty="0" err="1" smtClean="0"/>
              <a:t>ropoznat</a:t>
            </a:r>
            <a:r>
              <a:rPr lang="cs-CZ" b="0" baseline="0" dirty="0" smtClean="0"/>
              <a:t> /možná </a:t>
            </a:r>
            <a:r>
              <a:rPr lang="cs-CZ" b="0" baseline="0" dirty="0" err="1" smtClean="0"/>
              <a:t>tki</a:t>
            </a:r>
            <a:r>
              <a:rPr lang="cs-CZ" b="0" baseline="0" dirty="0" smtClean="0"/>
              <a:t>/</a:t>
            </a:r>
          </a:p>
          <a:p>
            <a:pPr marL="247620" indent="-247620" defTabSz="990478">
              <a:defRPr/>
            </a:pPr>
            <a:r>
              <a:rPr lang="cs-CZ" b="0" baseline="0" dirty="0" smtClean="0"/>
              <a:t>Schopnost přizpůsobivosti – přizpůsobení se </a:t>
            </a:r>
            <a:r>
              <a:rPr lang="cs-CZ" b="0" baseline="0" dirty="0" err="1" smtClean="0"/>
              <a:t>obmněně</a:t>
            </a:r>
            <a:endParaRPr lang="cs-CZ" b="0" baseline="0" dirty="0" smtClean="0"/>
          </a:p>
          <a:p>
            <a:pPr marL="247620" indent="-247620" defTabSz="990478">
              <a:defRPr/>
            </a:pPr>
            <a:r>
              <a:rPr lang="cs-CZ" b="0" baseline="0" dirty="0" err="1" smtClean="0"/>
              <a:t>Schopnsot</a:t>
            </a:r>
            <a:r>
              <a:rPr lang="cs-CZ" b="0" baseline="0" dirty="0" smtClean="0"/>
              <a:t> reakce – rychlá a správná reakce na danou situaci</a:t>
            </a:r>
          </a:p>
          <a:p>
            <a:pPr marL="247620" indent="-247620" defTabSz="990478">
              <a:defRPr/>
            </a:pPr>
            <a:r>
              <a:rPr lang="cs-CZ" b="0" baseline="0" dirty="0" err="1" smtClean="0"/>
              <a:t>Učivost</a:t>
            </a:r>
            <a:r>
              <a:rPr lang="cs-CZ" b="0" baseline="0" dirty="0" smtClean="0"/>
              <a:t> – nepatří jednoznačně do obratnosti – ale zařazuje se – schopnost rychle se učit novým dovednostem</a:t>
            </a:r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7620" indent="-247620" defTabSz="990478">
              <a:defRPr/>
            </a:pPr>
            <a:r>
              <a:rPr lang="cs-CZ" b="0" dirty="0" smtClean="0"/>
              <a:t>Str. 248 - 249</a:t>
            </a:r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7620" indent="-247620" defTabSz="990478">
              <a:defRPr/>
            </a:pPr>
            <a:r>
              <a:rPr lang="cs-CZ" b="1" dirty="0" smtClean="0"/>
              <a:t>Str. 252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7620" indent="-247620" defTabSz="990478">
              <a:defRPr/>
            </a:pPr>
            <a:r>
              <a:rPr lang="cs-CZ" b="1" dirty="0" smtClean="0"/>
              <a:t>Str. 252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</a:t>
            </a:r>
            <a:r>
              <a:rPr lang="cs-CZ" baseline="0" dirty="0" smtClean="0"/>
              <a:t> bodu </a:t>
            </a:r>
            <a:r>
              <a:rPr lang="cs-CZ" dirty="0" smtClean="0"/>
              <a:t>ANP dochází</a:t>
            </a:r>
            <a:r>
              <a:rPr lang="cs-CZ" baseline="0" dirty="0" smtClean="0"/>
              <a:t> k prudkému nárůstu laktátu v organismu a tím k mohutnému nárůstu okyselení v organismu.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7620" indent="-247620" defTabSz="990478">
              <a:defRPr/>
            </a:pPr>
            <a:r>
              <a:rPr lang="cs-CZ" b="1" dirty="0" smtClean="0"/>
              <a:t>Str. 252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7620" indent="-247620" defTabSz="990478">
              <a:defRPr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7620" indent="-247620" defTabSz="990478">
              <a:defRPr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26</a:t>
            </a:fld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7620" indent="-247620" defTabSz="990478">
              <a:defRPr/>
            </a:pPr>
            <a:r>
              <a:rPr lang="cs-CZ" b="1" dirty="0" smtClean="0"/>
              <a:t>Porovnání rané specializace /odpovídající vývoji – str. 261!!!!!!</a:t>
            </a:r>
          </a:p>
          <a:p>
            <a:pPr marL="247620" indent="-247620" defTabSz="990478">
              <a:defRPr/>
            </a:pPr>
            <a:r>
              <a:rPr lang="cs-CZ" b="1" dirty="0" smtClean="0"/>
              <a:t>Všestrannost</a:t>
            </a:r>
            <a:r>
              <a:rPr lang="cs-CZ" b="1" baseline="0" dirty="0" smtClean="0"/>
              <a:t> – cílem je vytvořit co nejširší pohybový fond. </a:t>
            </a:r>
          </a:p>
          <a:p>
            <a:pPr marL="490287" indent="-371429" algn="just"/>
            <a:r>
              <a:rPr lang="cs-CZ" sz="1300" b="1" dirty="0" smtClean="0"/>
              <a:t>Etapa sportovní </a:t>
            </a:r>
            <a:r>
              <a:rPr lang="cs-CZ" sz="1300" b="1" dirty="0" err="1" smtClean="0"/>
              <a:t>předpřípravy</a:t>
            </a:r>
            <a:r>
              <a:rPr lang="cs-CZ" sz="1300" b="1" dirty="0" smtClean="0"/>
              <a:t>:</a:t>
            </a:r>
          </a:p>
          <a:p>
            <a:pPr marL="490287" indent="-371429" algn="just"/>
            <a:r>
              <a:rPr lang="cs-CZ" sz="1300" dirty="0" smtClean="0"/>
              <a:t>1.	Kondiční příprava – je dominující složka etapy. Pohybové schopnosti dětí jsou rozvíjeny přirozeným způsobem, přičemž se využívá senzitivních období. Cvičení nízké intenzity, pestré a emocionální</a:t>
            </a:r>
          </a:p>
          <a:p>
            <a:pPr marL="490287" indent="-371429" algn="just"/>
            <a:r>
              <a:rPr lang="cs-CZ" sz="1300" dirty="0" smtClean="0"/>
              <a:t>2.	Technická příprava – cílem je zvládnout velké množství pohybových dovedností, korespondujících s technikou daného sportu. </a:t>
            </a:r>
          </a:p>
          <a:p>
            <a:pPr marL="490287" indent="-371429" algn="just"/>
            <a:r>
              <a:rPr lang="cs-CZ" sz="1300" dirty="0" smtClean="0"/>
              <a:t>3.	Taktická příprava – není rozvíjena systematicky – pouze jako komplex návodů</a:t>
            </a:r>
          </a:p>
          <a:p>
            <a:pPr marL="247620" indent="-247620" defTabSz="990478">
              <a:defRPr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28</a:t>
            </a:fld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90287" indent="-371429" algn="just"/>
            <a:r>
              <a:rPr lang="cs-CZ" sz="1300" b="1" dirty="0" smtClean="0"/>
              <a:t>Etapa základního tréninku:</a:t>
            </a:r>
          </a:p>
          <a:p>
            <a:pPr marL="490287" indent="-371429" algn="just"/>
            <a:r>
              <a:rPr lang="cs-CZ" sz="1300" dirty="0" smtClean="0"/>
              <a:t>1.	Kondiční příprava –cílem je optimální rozvoj pohybových schopností a funkcí všech orgánů pro danou věkovou kategorii. Cvičení nízké intenzity, pestré a emocionální</a:t>
            </a:r>
          </a:p>
          <a:p>
            <a:pPr marL="490287" indent="-371429" algn="just"/>
            <a:r>
              <a:rPr lang="cs-CZ" sz="1300" dirty="0" smtClean="0"/>
              <a:t>2.	Technická příprava – děti si osvojují techniku rychle – pouhým napodobením</a:t>
            </a:r>
          </a:p>
          <a:p>
            <a:pPr marL="490287" indent="-371429" algn="just"/>
            <a:r>
              <a:rPr lang="cs-CZ" sz="1300" dirty="0" smtClean="0"/>
              <a:t>3.	Taktická příprava – rozvoj v </a:t>
            </a:r>
            <a:r>
              <a:rPr lang="cs-CZ" sz="1300" dirty="0" err="1" smtClean="0"/>
              <a:t>nejednodužší</a:t>
            </a:r>
            <a:r>
              <a:rPr lang="cs-CZ" sz="1300" dirty="0" smtClean="0"/>
              <a:t> podobě</a:t>
            </a:r>
          </a:p>
          <a:p>
            <a:pPr marL="247620" indent="-247620" defTabSz="990478">
              <a:defRPr/>
            </a:pPr>
            <a:r>
              <a:rPr lang="cs-CZ" b="1" baseline="0" dirty="0" smtClean="0"/>
              <a:t> </a:t>
            </a:r>
            <a:r>
              <a:rPr lang="cs-CZ" b="0" baseline="0" dirty="0" smtClean="0"/>
              <a:t>4. Psychologická příprava – zaměřena na rozvoj morálních a volních vlastností</a:t>
            </a:r>
          </a:p>
          <a:p>
            <a:pPr marL="247620" indent="-247620" defTabSz="990478">
              <a:defRPr/>
            </a:pPr>
            <a:endParaRPr lang="cs-CZ" b="0" baseline="0" dirty="0" smtClean="0"/>
          </a:p>
          <a:p>
            <a:pPr marL="490287" indent="-371429" algn="just"/>
            <a:r>
              <a:rPr lang="cs-CZ" sz="1300" b="1" dirty="0" smtClean="0"/>
              <a:t>Etapa specializovaného tréninku:</a:t>
            </a:r>
          </a:p>
          <a:p>
            <a:pPr marL="490287" indent="-371429" algn="just"/>
            <a:r>
              <a:rPr lang="cs-CZ" sz="1300" dirty="0" smtClean="0"/>
              <a:t>1.	Kondiční příprava –zaměřena na rozvoj obecných a zejména speciálních pohybových schopností.</a:t>
            </a:r>
          </a:p>
          <a:p>
            <a:pPr marL="490287" indent="-371429" algn="just"/>
            <a:r>
              <a:rPr lang="cs-CZ" sz="1300" dirty="0" smtClean="0"/>
              <a:t>2.	Technická příprava – sehrává významnou roli při výkonu sportovce, přechází k přebudování z dětské techniky na účelnou dospělou techniku.</a:t>
            </a:r>
          </a:p>
          <a:p>
            <a:pPr marL="490287" indent="-371429" algn="just"/>
            <a:r>
              <a:rPr lang="cs-CZ" sz="1300" dirty="0" smtClean="0"/>
              <a:t>3.	Taktická příprava – výrazně se zvyšuje její podíl v tréninku</a:t>
            </a:r>
          </a:p>
          <a:p>
            <a:pPr marL="247620" indent="-247620" defTabSz="990478">
              <a:defRPr/>
            </a:pPr>
            <a:r>
              <a:rPr lang="cs-CZ" b="1" baseline="0" dirty="0" smtClean="0"/>
              <a:t> </a:t>
            </a:r>
            <a:r>
              <a:rPr lang="cs-CZ" b="0" baseline="0" dirty="0" smtClean="0"/>
              <a:t>4. Psychologická příprava – psychologická příprava se začíná vyčleňovat jako samostatná složka přípravy</a:t>
            </a:r>
          </a:p>
          <a:p>
            <a:pPr marL="247620" indent="-247620" defTabSz="990478">
              <a:defRPr/>
            </a:pPr>
            <a:endParaRPr lang="cs-CZ" b="1" dirty="0" smtClean="0"/>
          </a:p>
          <a:p>
            <a:pPr marL="247620" indent="-247620" defTabSz="990478">
              <a:defRPr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29</a:t>
            </a:fld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7620" indent="-247620" defTabSz="990478">
              <a:defRPr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30</a:t>
            </a:fld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7620" indent="-247620" defTabSz="990478">
              <a:defRPr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31</a:t>
            </a:fld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7620" indent="-247620" defTabSz="990478">
              <a:defRPr/>
            </a:pPr>
            <a:r>
              <a:rPr lang="cs-CZ" b="1" dirty="0" smtClean="0"/>
              <a:t>Sportovní</a:t>
            </a:r>
            <a:r>
              <a:rPr lang="cs-CZ" b="1" baseline="0" dirty="0" smtClean="0"/>
              <a:t> forma – </a:t>
            </a:r>
            <a:r>
              <a:rPr lang="cs-CZ" b="0" baseline="0" dirty="0" smtClean="0"/>
              <a:t>stav optimální připravenosti sportovce umožňující podávat maximální výkon na úrovni příslušného stavu trénovanosti.  (získání sportovní formy, stabilizace sportovní formy, plánovité snížení výkonnosti, pokles sportovní formy).</a:t>
            </a:r>
          </a:p>
          <a:p>
            <a:pPr marL="247620" indent="-247620" defTabSz="990478">
              <a:defRPr/>
            </a:pPr>
            <a:r>
              <a:rPr lang="cs-CZ" b="1" baseline="0" dirty="0" smtClean="0"/>
              <a:t>Modelový trénink – </a:t>
            </a:r>
            <a:r>
              <a:rPr lang="cs-CZ" b="0" baseline="0" dirty="0" err="1" smtClean="0"/>
              <a:t>trénink</a:t>
            </a:r>
            <a:r>
              <a:rPr lang="cs-CZ" b="0" baseline="0" dirty="0" smtClean="0"/>
              <a:t> přizpůsobený co nejvíce podmínkám soutěže. 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32</a:t>
            </a:fld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7620" indent="-247620" defTabSz="990478">
              <a:defRPr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33</a:t>
            </a:fld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7620" indent="-247620" defTabSz="990478">
              <a:defRPr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34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LA-O2 zóna – se pohybuje cca okolo</a:t>
            </a:r>
            <a:r>
              <a:rPr lang="cs-CZ" baseline="0" dirty="0" smtClean="0"/>
              <a:t> 160 – 180 tepů. Množství energie získané těmito procesy je již velké, proto je možné v tomto energetickém režimu pracovat již relativně dlouhou dobu a ve vyšším tempu, aniž y došlo k negativnímu okyselení organismu a tím narušení potřebných pohybových </a:t>
            </a:r>
            <a:r>
              <a:rPr lang="cs-CZ" baseline="0" dirty="0" err="1" smtClean="0"/>
              <a:t>struktůr</a:t>
            </a:r>
            <a:r>
              <a:rPr lang="cs-CZ" baseline="0" dirty="0" smtClean="0"/>
              <a:t>.</a:t>
            </a:r>
          </a:p>
          <a:p>
            <a:r>
              <a:rPr lang="cs-CZ" b="1" baseline="0" dirty="0" smtClean="0"/>
              <a:t>Oxidativní (O2) zóna –</a:t>
            </a:r>
            <a:r>
              <a:rPr lang="cs-CZ" b="0" baseline="0" dirty="0" smtClean="0"/>
              <a:t> Štěpení glukózy nastává od počátku výkonu, tuky se začínají štěpit kolem 12 MIN. PRÁCE. Jedná se o </a:t>
            </a:r>
            <a:r>
              <a:rPr lang="cs-CZ" b="0" baseline="0" dirty="0" err="1" smtClean="0"/>
              <a:t>porces</a:t>
            </a:r>
            <a:r>
              <a:rPr lang="cs-CZ" b="0" baseline="0" dirty="0" smtClean="0"/>
              <a:t> aerobní </a:t>
            </a:r>
            <a:r>
              <a:rPr lang="cs-CZ" b="0" baseline="0" dirty="0" err="1" smtClean="0"/>
              <a:t>lykolýzy</a:t>
            </a:r>
            <a:r>
              <a:rPr lang="cs-CZ" b="0" baseline="0" dirty="0" smtClean="0"/>
              <a:t> (glukóza) a lipolýzy (tuky). 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7620" indent="-247620" defTabSz="990478">
              <a:defRPr/>
            </a:pPr>
            <a:r>
              <a:rPr lang="cs-CZ" b="1" dirty="0" smtClean="0"/>
              <a:t>b) – kdybychom dali např. vytrvalost – nedošlo by k rozvoji rychlostních schopností ale rychlostně vytrvalostních a krátkodobě vytrvalostních. 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35</a:t>
            </a:fld>
            <a:endParaRPr 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7620" indent="-247620" defTabSz="990478">
              <a:defRPr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36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Zotavovací trénink –</a:t>
            </a:r>
            <a:r>
              <a:rPr lang="cs-CZ" b="1" baseline="0" dirty="0" smtClean="0"/>
              <a:t> </a:t>
            </a:r>
            <a:r>
              <a:rPr lang="cs-CZ" b="0" baseline="0" dirty="0" smtClean="0"/>
              <a:t>okolo 130 tepů, dochází zde k zapojení pomalých vláken.  Ta díky své lepší oxidativní schopnosti využívají pro vlastní činnost nejen laktát v nic </a:t>
            </a:r>
            <a:r>
              <a:rPr lang="cs-CZ" b="0" baseline="0" dirty="0" err="1" smtClean="0"/>
              <a:t>zvniklý</a:t>
            </a:r>
            <a:r>
              <a:rPr lang="cs-CZ" b="0" baseline="0" dirty="0" smtClean="0"/>
              <a:t>, ale jsou schopna </a:t>
            </a:r>
            <a:r>
              <a:rPr lang="cs-CZ" b="0" baseline="0" dirty="0" err="1" smtClean="0"/>
              <a:t>utilizvat</a:t>
            </a:r>
            <a:r>
              <a:rPr lang="cs-CZ" b="0" baseline="0" dirty="0" smtClean="0"/>
              <a:t> i laktát z rychlých vláken, čímž napomáhají jejich rychlejšímu odbourávání z krve a svalů a tím sekundárně k rychlejšímu zotavení. </a:t>
            </a:r>
          </a:p>
          <a:p>
            <a:pPr>
              <a:buFontTx/>
              <a:buChar char="-"/>
            </a:pPr>
            <a:endParaRPr lang="cs-CZ" sz="1300" dirty="0" smtClean="0"/>
          </a:p>
          <a:p>
            <a:pPr>
              <a:buNone/>
            </a:pPr>
            <a:r>
              <a:rPr lang="cs-CZ" sz="1300" b="1" dirty="0" smtClean="0">
                <a:solidFill>
                  <a:srgbClr val="0070C0"/>
                </a:solidFill>
              </a:rPr>
              <a:t>Aplikace na </a:t>
            </a:r>
            <a:r>
              <a:rPr lang="cs-CZ" sz="1300" b="1" dirty="0" err="1" smtClean="0">
                <a:solidFill>
                  <a:srgbClr val="0070C0"/>
                </a:solidFill>
              </a:rPr>
              <a:t>Taekwon</a:t>
            </a:r>
            <a:r>
              <a:rPr lang="cs-CZ" sz="1300" b="1" dirty="0" smtClean="0">
                <a:solidFill>
                  <a:srgbClr val="0070C0"/>
                </a:solidFill>
              </a:rPr>
              <a:t>-Do</a:t>
            </a:r>
          </a:p>
          <a:p>
            <a:pPr>
              <a:buNone/>
            </a:pPr>
            <a:r>
              <a:rPr lang="cs-CZ" sz="1300" dirty="0" smtClean="0"/>
              <a:t>ATP – CP zóna – zapojujeme při rychlých výměnách v </a:t>
            </a:r>
            <a:r>
              <a:rPr lang="cs-CZ" sz="1300" dirty="0" err="1" smtClean="0"/>
              <a:t>masogi</a:t>
            </a:r>
            <a:r>
              <a:rPr lang="cs-CZ" sz="1300" dirty="0" smtClean="0"/>
              <a:t>,..</a:t>
            </a:r>
          </a:p>
          <a:p>
            <a:pPr>
              <a:buNone/>
            </a:pPr>
            <a:r>
              <a:rPr lang="cs-CZ" sz="1300" dirty="0" smtClean="0"/>
              <a:t>LA zóna – pro udržení vysokého tempa např. boj na jednu techniku</a:t>
            </a:r>
          </a:p>
          <a:p>
            <a:r>
              <a:rPr lang="cs-CZ" b="0" dirty="0" smtClean="0"/>
              <a:t>LA-O2,</a:t>
            </a:r>
            <a:r>
              <a:rPr lang="cs-CZ" b="0" baseline="0" dirty="0" smtClean="0"/>
              <a:t> </a:t>
            </a:r>
            <a:r>
              <a:rPr lang="cs-CZ" b="0" baseline="0" dirty="0" err="1" smtClean="0"/>
              <a:t>O2</a:t>
            </a:r>
            <a:r>
              <a:rPr lang="cs-CZ" b="0" baseline="0" dirty="0" smtClean="0"/>
              <a:t> zóna – vydržet po celou dobu </a:t>
            </a:r>
            <a:r>
              <a:rPr lang="cs-CZ" b="0" baseline="0" dirty="0" err="1" smtClean="0"/>
              <a:t>matsogi</a:t>
            </a:r>
            <a:r>
              <a:rPr lang="cs-CZ" b="0" baseline="0" dirty="0" smtClean="0"/>
              <a:t>/sestav, bez výrazné ztráty sil. </a:t>
            </a:r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Zatížení/Zotavení</a:t>
            </a:r>
            <a:r>
              <a:rPr lang="cs-CZ" baseline="0" dirty="0" smtClean="0"/>
              <a:t> – růst výkonnosti sportovce je označován jako proces adaptace. Díky tomu, chápeme ve sportovním tréninku zatížení jako adaptační podnět.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Zotavení – každá</a:t>
            </a:r>
            <a:r>
              <a:rPr lang="cs-CZ" baseline="0" dirty="0" smtClean="0"/>
              <a:t> změna v organismu vyvolá reakci, která zanechá adaptační stopy, jejichž sumací a kumulací se uskutečňuje postupná dlouhodobá morfologická a funkční přestavba organismu.  </a:t>
            </a:r>
          </a:p>
          <a:p>
            <a:endParaRPr lang="cs-CZ" baseline="0" dirty="0" smtClean="0"/>
          </a:p>
          <a:p>
            <a:r>
              <a:rPr lang="cs-CZ" baseline="0" dirty="0" smtClean="0"/>
              <a:t>Aktivní regenerace: zlepšování účinnosti zotavných procesů umožňuje zvýšit objem zatížení až o 15 – 30 % a současně </a:t>
            </a:r>
            <a:r>
              <a:rPr lang="cs-CZ" baseline="0" dirty="0" err="1" smtClean="0"/>
              <a:t>zvkalitnit</a:t>
            </a:r>
            <a:r>
              <a:rPr lang="cs-CZ" baseline="0" dirty="0" smtClean="0"/>
              <a:t> a urychlit růst sportovní výkonnosti. Prostředky, které to umožňují nazýváme regenerace, která může být aktivní anebo pasivní (</a:t>
            </a:r>
            <a:r>
              <a:rPr lang="cs-CZ" baseline="0" dirty="0" err="1" smtClean="0"/>
              <a:t>např.spánek</a:t>
            </a:r>
            <a:r>
              <a:rPr lang="cs-CZ" baseline="0" dirty="0" smtClean="0"/>
              <a:t>). Aktivní : biologické prostředky /životní styl sportovce, charakter </a:t>
            </a:r>
            <a:r>
              <a:rPr lang="cs-CZ" baseline="0" dirty="0" err="1" smtClean="0"/>
              <a:t>tr</a:t>
            </a:r>
            <a:r>
              <a:rPr lang="cs-CZ" baseline="0" dirty="0" smtClean="0"/>
              <a:t>. Zatížení apod./, biologické lékařské /výživa, masáže, atd./, psychologické /pohovory a besedy, autoregulační cvičení/</a:t>
            </a:r>
          </a:p>
          <a:p>
            <a:r>
              <a:rPr lang="cs-CZ" baseline="0" dirty="0" smtClean="0"/>
              <a:t>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Kontrakce</a:t>
            </a:r>
            <a:r>
              <a:rPr lang="cs-CZ" baseline="0" dirty="0" smtClean="0"/>
              <a:t> = stah svalu</a:t>
            </a:r>
          </a:p>
          <a:p>
            <a:r>
              <a:rPr lang="cs-CZ" baseline="0" dirty="0" smtClean="0"/>
              <a:t>IZOTONICKÉ – lze dělit podle typu pohybu svalu na: (koncentrické – sval se zkracuje, napětí se nemění, Excentrické – brzdivé (sval se násilím protahuje)</a:t>
            </a:r>
          </a:p>
          <a:p>
            <a:r>
              <a:rPr lang="cs-CZ" baseline="0" dirty="0" smtClean="0"/>
              <a:t>Statická síla (izometrická kontrakce)</a:t>
            </a:r>
          </a:p>
          <a:p>
            <a:r>
              <a:rPr lang="cs-CZ" baseline="0" dirty="0" smtClean="0"/>
              <a:t>Dynamická (izotonická kontrakce)</a:t>
            </a:r>
          </a:p>
          <a:p>
            <a:r>
              <a:rPr lang="cs-CZ" baseline="0" dirty="0" smtClean="0"/>
              <a:t>MAX.SÍLA – je základ pro ostatní silové schopnosti (výbušnou, rychlou a vytrvalostní)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Opakovací maximum OM – je to maximální počet</a:t>
            </a:r>
            <a:r>
              <a:rPr lang="cs-CZ" baseline="0" dirty="0" smtClean="0"/>
              <a:t> opakování, který jsme schopni s daným břemenem provést bez cizí dopomoci – tj. OM = 1 opakování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90478">
              <a:defRPr/>
            </a:pPr>
            <a:r>
              <a:rPr lang="cs-CZ" dirty="0" smtClean="0"/>
              <a:t>Aerobní silový trénink – tabulka viz. Str. 227</a:t>
            </a:r>
          </a:p>
          <a:p>
            <a:pPr defTabSz="990478">
              <a:defRPr/>
            </a:pPr>
            <a:r>
              <a:rPr lang="cs-CZ" sz="1300" dirty="0" smtClean="0"/>
              <a:t>Aerobně silový trénink  - anaerobní laktátový trénink není vhodné zařazovat do kondičního tréninku v hlavním období. Je to z důvodu vysoké aktivace LA systému. </a:t>
            </a:r>
          </a:p>
          <a:p>
            <a:pPr defTabSz="990478">
              <a:defRPr/>
            </a:pPr>
            <a:r>
              <a:rPr lang="cs-CZ" sz="1300" dirty="0" smtClean="0"/>
              <a:t>- První změny jsou viditelné při silovém tréninku 4x týdne kolem 1 měsíce.  Základní, na co se při silovém tréninku zaměřujeme, je rozvoj maximální a </a:t>
            </a:r>
            <a:r>
              <a:rPr lang="cs-CZ" sz="1300" dirty="0" err="1" smtClean="0"/>
              <a:t>vytvalostní</a:t>
            </a:r>
            <a:r>
              <a:rPr lang="cs-CZ" sz="1300" dirty="0" smtClean="0"/>
              <a:t> síly. A to především velkých </a:t>
            </a:r>
            <a:r>
              <a:rPr lang="cs-CZ" sz="1300" dirty="0" err="1" smtClean="0"/>
              <a:t>svalovýc</a:t>
            </a:r>
            <a:r>
              <a:rPr lang="cs-CZ" sz="1300" dirty="0" smtClean="0"/>
              <a:t> oblastí. Cílem je vytvořit </a:t>
            </a:r>
            <a:r>
              <a:rPr lang="cs-CZ" sz="1300" dirty="0" err="1" smtClean="0"/>
              <a:t>silov</a:t>
            </a:r>
            <a:r>
              <a:rPr lang="cs-CZ" sz="1300" dirty="0" smtClean="0"/>
              <a:t> základy. Pak by měla následovat další etapa zaměřená na ty oblasti které jsou nejvíce zatěžované (např. nohy)-rychlá a výbušná síla. V poslední etapě je zařazovaný silový trénink pro rozvoj těch oblastí a v takové podobě jak je využíváme.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3D26CB-D28C-4813-B678-84AC1FAACF5A}" type="datetime1">
              <a:rPr lang="cs-CZ" smtClean="0"/>
              <a:pPr/>
              <a:t>27.11.2010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55DF00-CC4F-4E7E-B07A-693D967E1E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A47C7A-CF6D-4FA3-8478-47EA9CD4097F}" type="datetime1">
              <a:rPr lang="cs-CZ" smtClean="0"/>
              <a:pPr/>
              <a:t>27.11.2010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55DF00-CC4F-4E7E-B07A-693D967E1E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DF1A3-B00E-4799-BACC-21995B6738AB}" type="datetime1">
              <a:rPr lang="cs-CZ" smtClean="0"/>
              <a:pPr/>
              <a:t>27.11.2010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55DF00-CC4F-4E7E-B07A-693D967E1E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028A7B-75AF-48D4-8D7E-6A66501A877F}" type="datetime1">
              <a:rPr lang="cs-CZ" smtClean="0"/>
              <a:pPr/>
              <a:t>27.11.2010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55DF00-CC4F-4E7E-B07A-693D967E1EB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F1BE2C-685C-4B5E-9356-8EBA750F2DC0}" type="datetime1">
              <a:rPr lang="cs-CZ" smtClean="0"/>
              <a:pPr/>
              <a:t>27.11.2010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55DF00-CC4F-4E7E-B07A-693D967E1EB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653F62-6EBE-42F4-879F-0F4D4216CDEC}" type="datetime1">
              <a:rPr lang="cs-CZ" smtClean="0"/>
              <a:pPr/>
              <a:t>27.11.2010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55DF00-CC4F-4E7E-B07A-693D967E1EB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21E861-57AF-4191-B91E-792F0CBF2DA3}" type="datetime1">
              <a:rPr lang="cs-CZ" smtClean="0"/>
              <a:pPr/>
              <a:t>27.11.2010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55DF00-CC4F-4E7E-B07A-693D967E1E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500B5-85DA-4E20-AFFD-D9611F43DEDC}" type="datetime1">
              <a:rPr lang="cs-CZ" smtClean="0"/>
              <a:pPr/>
              <a:t>27.11.2010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55DF00-CC4F-4E7E-B07A-693D967E1EB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88062F-3DE4-4231-9E5C-839E1B24AA56}" type="datetime1">
              <a:rPr lang="cs-CZ" smtClean="0"/>
              <a:pPr/>
              <a:t>27.11.2010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55DF00-CC4F-4E7E-B07A-693D967E1E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ADE3CE-77F3-4D46-A041-0804C02417CF}" type="datetime1">
              <a:rPr lang="cs-CZ" smtClean="0"/>
              <a:pPr/>
              <a:t>27.11.2010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55DF00-CC4F-4E7E-B07A-693D967E1E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D14C30-EF4C-4DBA-A891-A21BAA6A76E2}" type="datetime1">
              <a:rPr lang="cs-CZ" smtClean="0"/>
              <a:pPr/>
              <a:t>27.11.2010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55DF00-CC4F-4E7E-B07A-693D967E1EB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23CED6F-9535-44E4-B859-384A77C33039}" type="datetime1">
              <a:rPr lang="cs-CZ" smtClean="0"/>
              <a:pPr/>
              <a:t>27.11.2010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255DF00-CC4F-4E7E-B07A-693D967E1EB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2492896"/>
            <a:ext cx="8229600" cy="1470025"/>
          </a:xfrm>
        </p:spPr>
        <p:txBody>
          <a:bodyPr>
            <a:noAutofit/>
          </a:bodyPr>
          <a:lstStyle/>
          <a:p>
            <a:pPr algn="ctr"/>
            <a:r>
              <a:rPr lang="cs-CZ" sz="5400" b="1" dirty="0" err="1" smtClean="0">
                <a:solidFill>
                  <a:schemeClr val="tx1"/>
                </a:solidFill>
              </a:rPr>
              <a:t>Taekwon</a:t>
            </a:r>
            <a:r>
              <a:rPr lang="cs-CZ" sz="5400" b="1" dirty="0" smtClean="0">
                <a:solidFill>
                  <a:schemeClr val="tx1"/>
                </a:solidFill>
              </a:rPr>
              <a:t>-Do ITF</a:t>
            </a:r>
            <a:br>
              <a:rPr lang="cs-CZ" sz="5400" b="1" dirty="0" smtClean="0">
                <a:solidFill>
                  <a:schemeClr val="tx1"/>
                </a:solidFill>
              </a:rPr>
            </a:br>
            <a:r>
              <a:rPr lang="cs-CZ" sz="5400" b="1" dirty="0" smtClean="0">
                <a:solidFill>
                  <a:schemeClr val="tx1"/>
                </a:solidFill>
              </a:rPr>
              <a:t/>
            </a:r>
            <a:br>
              <a:rPr lang="cs-CZ" sz="5400" b="1" dirty="0" smtClean="0">
                <a:solidFill>
                  <a:schemeClr val="tx1"/>
                </a:solidFill>
              </a:rPr>
            </a:br>
            <a:r>
              <a:rPr lang="cs-CZ" sz="5400" dirty="0" smtClean="0">
                <a:solidFill>
                  <a:schemeClr val="tx1"/>
                </a:solidFill>
              </a:rPr>
              <a:t>„</a:t>
            </a:r>
            <a:r>
              <a:rPr lang="cs-CZ" sz="5400" b="1" dirty="0" smtClean="0">
                <a:solidFill>
                  <a:schemeClr val="tx1"/>
                </a:solidFill>
              </a:rPr>
              <a:t>Základy sportovního tréninku“</a:t>
            </a:r>
            <a:endParaRPr lang="cs-CZ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6839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400" b="1" dirty="0" smtClean="0">
                <a:solidFill>
                  <a:srgbClr val="0070C0"/>
                </a:solidFill>
              </a:rPr>
              <a:t>Silové schopnosti </a:t>
            </a:r>
          </a:p>
          <a:p>
            <a:pPr>
              <a:buNone/>
            </a:pPr>
            <a:r>
              <a:rPr lang="cs-CZ" sz="1400" i="1" dirty="0" smtClean="0"/>
              <a:t>„Silové schopnosti jsou definovány jako schopnost překonávat či udržovat vnější odpor svalovou kontrakcí“</a:t>
            </a:r>
          </a:p>
          <a:p>
            <a:pPr>
              <a:buNone/>
            </a:pPr>
            <a:endParaRPr lang="cs-CZ" sz="1400" i="1" dirty="0" smtClean="0"/>
          </a:p>
          <a:p>
            <a:pPr marL="452628" indent="-342900">
              <a:buNone/>
            </a:pPr>
            <a:r>
              <a:rPr lang="cs-CZ" sz="1400" dirty="0" smtClean="0">
                <a:solidFill>
                  <a:srgbClr val="0070C0"/>
                </a:solidFill>
              </a:rPr>
              <a:t>Dělení silových schopností:</a:t>
            </a:r>
          </a:p>
          <a:p>
            <a:pPr marL="452628" indent="-342900">
              <a:buNone/>
            </a:pPr>
            <a:r>
              <a:rPr lang="cs-CZ" sz="1400" b="1" dirty="0" smtClean="0"/>
              <a:t>a)	Statická síla</a:t>
            </a:r>
            <a:r>
              <a:rPr lang="cs-CZ" sz="1400" dirty="0" smtClean="0"/>
              <a:t> –  úsilí se neprojevuje pohybem, většinou se jedná o udržení těla nebo 	                břemene v určitých polohách.</a:t>
            </a:r>
          </a:p>
          <a:p>
            <a:pPr marL="452628" indent="-342900">
              <a:buAutoNum type="alphaLcParenR"/>
            </a:pPr>
            <a:endParaRPr lang="cs-CZ" sz="1400" dirty="0" smtClean="0"/>
          </a:p>
          <a:p>
            <a:pPr marL="452628" indent="-342900">
              <a:buNone/>
            </a:pPr>
            <a:r>
              <a:rPr lang="cs-CZ" sz="1400" b="1" dirty="0" smtClean="0"/>
              <a:t>b) </a:t>
            </a:r>
            <a:r>
              <a:rPr lang="cs-CZ" sz="1400" b="1" dirty="0" smtClean="0"/>
              <a:t>	Dynamická </a:t>
            </a:r>
            <a:r>
              <a:rPr lang="cs-CZ" sz="1400" b="1" dirty="0" smtClean="0"/>
              <a:t>síla </a:t>
            </a:r>
            <a:r>
              <a:rPr lang="cs-CZ" sz="1400" dirty="0" smtClean="0"/>
              <a:t>– projevuje se podstatou hybného systému nebo jeho části. Lze ji dále  		  dělit na:</a:t>
            </a:r>
          </a:p>
          <a:p>
            <a:pPr marL="452628" indent="-342900">
              <a:buNone/>
            </a:pPr>
            <a:r>
              <a:rPr lang="cs-CZ" sz="1400" dirty="0" smtClean="0"/>
              <a:t>		</a:t>
            </a:r>
            <a:r>
              <a:rPr lang="cs-CZ" sz="1400" b="1" i="1" dirty="0" smtClean="0"/>
              <a:t>1. Výbušná (explozivní) síla </a:t>
            </a:r>
            <a:r>
              <a:rPr lang="cs-CZ" sz="1400" dirty="0" smtClean="0"/>
              <a:t>– max. zrychlení + nízký odpor (např. při startu)</a:t>
            </a:r>
          </a:p>
          <a:p>
            <a:pPr marL="452628" indent="-342900">
              <a:buNone/>
            </a:pPr>
            <a:r>
              <a:rPr lang="cs-CZ" sz="1400" dirty="0" smtClean="0"/>
              <a:t>		</a:t>
            </a:r>
            <a:r>
              <a:rPr lang="cs-CZ" sz="1400" b="1" i="1" dirty="0" smtClean="0"/>
              <a:t>2. Rychlá síla </a:t>
            </a:r>
            <a:r>
              <a:rPr lang="cs-CZ" sz="1400" dirty="0" smtClean="0"/>
              <a:t>– max. zrychlení + nízký odpor. (např. změna směru v pohybu, 		rychlá kombinace)</a:t>
            </a:r>
          </a:p>
          <a:p>
            <a:pPr marL="452628" indent="-342900">
              <a:buNone/>
            </a:pPr>
            <a:r>
              <a:rPr lang="cs-CZ" sz="1400" dirty="0" smtClean="0"/>
              <a:t>		</a:t>
            </a:r>
            <a:r>
              <a:rPr lang="cs-CZ" sz="1400" b="1" i="1" dirty="0" smtClean="0"/>
              <a:t>3. Vytrvalostní síla </a:t>
            </a:r>
            <a:r>
              <a:rPr lang="cs-CZ" sz="1400" dirty="0" smtClean="0"/>
              <a:t>– nízký odpor + nevelká stálá rychlost (např. udržet sílu během 		celého zápasu)</a:t>
            </a:r>
          </a:p>
          <a:p>
            <a:pPr marL="452628" indent="-342900">
              <a:buNone/>
            </a:pPr>
            <a:r>
              <a:rPr lang="cs-CZ" sz="1400" dirty="0" smtClean="0"/>
              <a:t>		</a:t>
            </a:r>
            <a:r>
              <a:rPr lang="cs-CZ" sz="1400" b="1" i="1" dirty="0" smtClean="0"/>
              <a:t>4. Maximální síla </a:t>
            </a:r>
            <a:r>
              <a:rPr lang="cs-CZ" sz="1400" dirty="0" smtClean="0"/>
              <a:t>– překonávání hraničního až max. odporu malou rychlostí. je 		základ pro ostatní silové schopnosti (výbušnou, rychlou a vytrvalostní)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Složení sportovního tréninku</a:t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>	Kondiční příprava </a:t>
            </a:r>
            <a:r>
              <a:rPr lang="cs-CZ" sz="2000" dirty="0" smtClean="0">
                <a:solidFill>
                  <a:srgbClr val="0070C0"/>
                </a:solidFill>
              </a:rPr>
              <a:t>(silová příprava)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1400" b="1" dirty="0" smtClean="0">
                <a:solidFill>
                  <a:srgbClr val="0070C0"/>
                </a:solidFill>
              </a:rPr>
              <a:t>Parametry zatížení</a:t>
            </a:r>
          </a:p>
          <a:p>
            <a:pPr>
              <a:buNone/>
            </a:pPr>
            <a:r>
              <a:rPr lang="cs-CZ" sz="1400" dirty="0" smtClean="0"/>
              <a:t>1. Velikost odporu</a:t>
            </a:r>
          </a:p>
          <a:p>
            <a:pPr>
              <a:buNone/>
            </a:pPr>
            <a:r>
              <a:rPr lang="cs-CZ" sz="1400" dirty="0" smtClean="0"/>
              <a:t>2. Počet opakování</a:t>
            </a:r>
          </a:p>
          <a:p>
            <a:pPr>
              <a:buNone/>
            </a:pPr>
            <a:r>
              <a:rPr lang="cs-CZ" sz="1400" dirty="0" smtClean="0"/>
              <a:t>3. Rychlost provedení pohybu</a:t>
            </a:r>
          </a:p>
          <a:p>
            <a:pPr>
              <a:buNone/>
            </a:pPr>
            <a:r>
              <a:rPr lang="cs-CZ" sz="1400" dirty="0" smtClean="0"/>
              <a:t>4. Délka odpočinku</a:t>
            </a:r>
          </a:p>
          <a:p>
            <a:pPr>
              <a:buNone/>
            </a:pPr>
            <a:r>
              <a:rPr lang="cs-CZ" sz="1400" dirty="0" smtClean="0"/>
              <a:t>5. Charakter odpočinku</a:t>
            </a:r>
          </a:p>
          <a:p>
            <a:pPr>
              <a:buNone/>
            </a:pPr>
            <a:endParaRPr lang="cs-CZ" sz="1400" dirty="0" smtClean="0"/>
          </a:p>
          <a:p>
            <a:pPr marL="452628" indent="-342900">
              <a:buNone/>
            </a:pPr>
            <a:r>
              <a:rPr lang="cs-CZ" sz="1400" b="1" dirty="0" smtClean="0"/>
              <a:t>Počet opakování:</a:t>
            </a:r>
            <a:endParaRPr lang="cs-CZ" sz="1400" dirty="0" smtClean="0"/>
          </a:p>
          <a:p>
            <a:pPr marL="452628" indent="-342900">
              <a:buFontTx/>
              <a:buChar char="-"/>
            </a:pPr>
            <a:r>
              <a:rPr lang="cs-CZ" sz="1400" dirty="0" smtClean="0"/>
              <a:t>Počet opakování předpokládán nižší odpor, než jsou maximální hodnoty (</a:t>
            </a:r>
            <a:r>
              <a:rPr lang="cs-CZ" sz="1400" dirty="0" err="1" smtClean="0"/>
              <a:t>tj.OM</a:t>
            </a:r>
            <a:r>
              <a:rPr lang="cs-CZ" sz="1400" dirty="0" smtClean="0"/>
              <a:t>=1), přičemž je žádoucí aby poslední opakování bylo provedeno s max. vypětím sportovce.</a:t>
            </a:r>
          </a:p>
          <a:p>
            <a:pPr>
              <a:buNone/>
            </a:pPr>
            <a:endParaRPr lang="cs-CZ" sz="1400" dirty="0" smtClean="0"/>
          </a:p>
          <a:p>
            <a:pPr marL="452628" indent="-342900">
              <a:buNone/>
            </a:pPr>
            <a:r>
              <a:rPr lang="cs-CZ" sz="1400" b="1" dirty="0" smtClean="0"/>
              <a:t>Rychlost provedení pohybu:</a:t>
            </a:r>
            <a:endParaRPr lang="cs-CZ" sz="1400" dirty="0" smtClean="0"/>
          </a:p>
          <a:p>
            <a:pPr marL="452628" indent="-342900">
              <a:buFontTx/>
              <a:buChar char="-"/>
            </a:pPr>
            <a:r>
              <a:rPr lang="cs-CZ" sz="1400" dirty="0" smtClean="0"/>
              <a:t>Vysoká až maximální rychlost provedení zvyšuje výrazně napětí ve svalu. </a:t>
            </a:r>
          </a:p>
          <a:p>
            <a:pPr>
              <a:buNone/>
            </a:pPr>
            <a:endParaRPr lang="cs-CZ" sz="1400" dirty="0" smtClean="0"/>
          </a:p>
          <a:p>
            <a:pPr marL="452628" indent="-342900">
              <a:buNone/>
            </a:pPr>
            <a:r>
              <a:rPr lang="cs-CZ" sz="1400" b="1" dirty="0" smtClean="0"/>
              <a:t>Délka odpočinku:</a:t>
            </a:r>
            <a:endParaRPr lang="cs-CZ" sz="1400" dirty="0" smtClean="0"/>
          </a:p>
          <a:p>
            <a:pPr marL="452628" indent="-342900">
              <a:buFontTx/>
              <a:buChar char="-"/>
            </a:pPr>
            <a:r>
              <a:rPr lang="cs-CZ" sz="1400" dirty="0" smtClean="0"/>
              <a:t>Je vhodné ji volit v souvislosti s energetickými zónami. Odpočinek je vhodný 2 – 3 min mezi jednotlivými opakováními (jelikož energie je zajišťována z ATP – CP zóny – kromě vytrvalostní síly).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 marL="452628" indent="-342900">
              <a:buAutoNum type="arabicPeriod"/>
            </a:pPr>
            <a:endParaRPr lang="cs-CZ" sz="1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Složení sportovního tréninku</a:t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>	Kondiční příprava </a:t>
            </a:r>
            <a:r>
              <a:rPr lang="cs-CZ" sz="2000" dirty="0" smtClean="0">
                <a:solidFill>
                  <a:srgbClr val="0070C0"/>
                </a:solidFill>
              </a:rPr>
              <a:t>(silová příprava)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400" b="1" dirty="0" smtClean="0">
                <a:solidFill>
                  <a:srgbClr val="0070C0"/>
                </a:solidFill>
              </a:rPr>
              <a:t>Rozvoj silových schopností</a:t>
            </a:r>
          </a:p>
          <a:p>
            <a:pPr>
              <a:buNone/>
            </a:pPr>
            <a:endParaRPr lang="cs-CZ" sz="1400" b="1" dirty="0" smtClean="0">
              <a:solidFill>
                <a:srgbClr val="0070C0"/>
              </a:solidFill>
            </a:endParaRPr>
          </a:p>
          <a:p>
            <a:pPr marL="452628" indent="-342900">
              <a:buNone/>
            </a:pPr>
            <a:r>
              <a:rPr lang="cs-CZ" sz="1400" b="1" dirty="0" smtClean="0"/>
              <a:t>1. Metoda maximálních úsilí </a:t>
            </a:r>
            <a:r>
              <a:rPr lang="cs-CZ" sz="1400" dirty="0" smtClean="0"/>
              <a:t>- Je založena na překonávání nejvyšších možných odporů. Je vhodná pro rozvoj max. síly, neví vhodná pro děti a začínající sportovce.</a:t>
            </a:r>
          </a:p>
          <a:p>
            <a:pPr marL="452628" indent="-342900">
              <a:buNone/>
            </a:pP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2. </a:t>
            </a:r>
            <a:r>
              <a:rPr lang="cs-CZ" sz="1400" b="1" dirty="0" smtClean="0"/>
              <a:t>Metoda opakovaných úsilí </a:t>
            </a:r>
            <a:r>
              <a:rPr lang="cs-CZ" sz="1400" dirty="0" smtClean="0"/>
              <a:t>- Podstatou je cvičení s vysokým, ale nemaximálním odporem. Vhodná již pro silově připravené jedince. U této metody se často pracuje s pyramidovým</a:t>
            </a:r>
          </a:p>
          <a:p>
            <a:pPr>
              <a:buNone/>
            </a:pPr>
            <a:r>
              <a:rPr lang="cs-CZ" sz="1400" dirty="0" smtClean="0"/>
              <a:t>	stupňováním  odporu.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3. </a:t>
            </a:r>
            <a:r>
              <a:rPr lang="cs-CZ" sz="1400" b="1" dirty="0" smtClean="0"/>
              <a:t>Metoda rychlostní </a:t>
            </a:r>
            <a:r>
              <a:rPr lang="cs-CZ" sz="1400" dirty="0" smtClean="0"/>
              <a:t>– Základem je snaha o co možná nejrychlejší provedení pohybu. Tuto metodu je </a:t>
            </a:r>
            <a:r>
              <a:rPr lang="cs-CZ" sz="1400" dirty="0" err="1" smtClean="0"/>
              <a:t>možnopoužít</a:t>
            </a:r>
            <a:r>
              <a:rPr lang="cs-CZ" sz="1400" dirty="0" smtClean="0"/>
              <a:t> v přípravě dětí.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4. </a:t>
            </a:r>
            <a:r>
              <a:rPr lang="cs-CZ" sz="1400" b="1" dirty="0" smtClean="0"/>
              <a:t>Metoda vytrvalostní</a:t>
            </a:r>
            <a:r>
              <a:rPr lang="cs-CZ" sz="1400" dirty="0" smtClean="0"/>
              <a:t> – dělí se na aerobně silový a anaerobně silový trénink.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5. </a:t>
            </a:r>
            <a:r>
              <a:rPr lang="cs-CZ" sz="1400" b="1" dirty="0" smtClean="0"/>
              <a:t>Metoda </a:t>
            </a:r>
            <a:r>
              <a:rPr lang="cs-CZ" sz="1400" b="1" dirty="0" err="1" smtClean="0"/>
              <a:t>plyometrická</a:t>
            </a:r>
            <a:r>
              <a:rPr lang="cs-CZ" sz="1400" dirty="0" smtClean="0"/>
              <a:t> - Tato metoda je založena na principu, že před vlastní svalovou kontrakcí je sval již stažen v tzv. „svalové předpětí“.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6. </a:t>
            </a:r>
            <a:r>
              <a:rPr lang="cs-CZ" sz="1400" b="1" dirty="0" smtClean="0"/>
              <a:t>Metoda Izometrická</a:t>
            </a:r>
            <a:r>
              <a:rPr lang="cs-CZ" sz="1400" dirty="0" smtClean="0"/>
              <a:t>- Cvičení jsou stavěna na principu působení proti nepřekonatelnému odporu. (např. tlak proti stěně)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Složení sportovního tréninku</a:t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>	Kondiční příprava </a:t>
            </a:r>
            <a:r>
              <a:rPr lang="cs-CZ" sz="2000" dirty="0" smtClean="0">
                <a:solidFill>
                  <a:srgbClr val="0070C0"/>
                </a:solidFill>
              </a:rPr>
              <a:t>(silová příprava)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0405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400" dirty="0" smtClean="0"/>
              <a:t>7. </a:t>
            </a:r>
            <a:r>
              <a:rPr lang="cs-CZ" sz="1400" b="1" dirty="0" smtClean="0"/>
              <a:t>Metoda </a:t>
            </a:r>
            <a:r>
              <a:rPr lang="cs-CZ" sz="1400" b="1" dirty="0" err="1" smtClean="0"/>
              <a:t>Izokinetická</a:t>
            </a:r>
            <a:r>
              <a:rPr lang="cs-CZ" sz="1400" dirty="0" smtClean="0"/>
              <a:t> - Využívá se zde speciálních zařízení – tzv. </a:t>
            </a:r>
            <a:r>
              <a:rPr lang="cs-CZ" sz="1400" dirty="0" err="1" smtClean="0"/>
              <a:t>izokinetické</a:t>
            </a:r>
            <a:r>
              <a:rPr lang="cs-CZ" sz="1400" dirty="0" smtClean="0"/>
              <a:t> trenažéry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8. </a:t>
            </a:r>
            <a:r>
              <a:rPr lang="cs-CZ" sz="1400" b="1" dirty="0" smtClean="0"/>
              <a:t>Metoda Intermediární </a:t>
            </a:r>
            <a:r>
              <a:rPr lang="cs-CZ" sz="1400" dirty="0" smtClean="0"/>
              <a:t>- Metoda spojuje </a:t>
            </a:r>
            <a:r>
              <a:rPr lang="cs-CZ" sz="1400" b="1" dirty="0" smtClean="0"/>
              <a:t>dynamickou a statickou </a:t>
            </a:r>
            <a:r>
              <a:rPr lang="cs-CZ" sz="1400" dirty="0" smtClean="0"/>
              <a:t>kontrakci. Cvik začíná dynamickým překonáváním odporu. V průběhu však dojde v určitých polohách k zastavení a následné výdrži </a:t>
            </a:r>
          </a:p>
          <a:p>
            <a:pPr marL="452628" indent="-342900">
              <a:buNone/>
            </a:pPr>
            <a:endParaRPr lang="cs-CZ" sz="1400" b="1" dirty="0" smtClean="0">
              <a:solidFill>
                <a:srgbClr val="0070C0"/>
              </a:solidFill>
            </a:endParaRPr>
          </a:p>
          <a:p>
            <a:pPr marL="452628" indent="-342900">
              <a:buNone/>
            </a:pPr>
            <a:r>
              <a:rPr lang="cs-CZ" sz="1400" b="1" dirty="0" smtClean="0">
                <a:solidFill>
                  <a:srgbClr val="0070C0"/>
                </a:solidFill>
              </a:rPr>
              <a:t>Zásady silového trénink</a:t>
            </a:r>
          </a:p>
          <a:p>
            <a:pPr marL="452628" indent="-342900">
              <a:buFontTx/>
              <a:buChar char="-"/>
            </a:pPr>
            <a:r>
              <a:rPr lang="cs-CZ" sz="1400" dirty="0" smtClean="0"/>
              <a:t>Nejprve rozcvičení (příprava svalstva a kloubů)</a:t>
            </a:r>
          </a:p>
          <a:p>
            <a:pPr marL="452628" indent="-342900">
              <a:buFontTx/>
              <a:buChar char="-"/>
            </a:pPr>
            <a:r>
              <a:rPr lang="cs-CZ" sz="1400" dirty="0" smtClean="0"/>
              <a:t>Lehká rozcvička, která navodí ve svalech potřebné napětí (např. lehké činky)</a:t>
            </a:r>
          </a:p>
          <a:p>
            <a:pPr marL="452628" indent="-342900">
              <a:buFontTx/>
              <a:buChar char="-"/>
            </a:pPr>
            <a:r>
              <a:rPr lang="cs-CZ" sz="1400" dirty="0" smtClean="0"/>
              <a:t>Je potřeba zařazovat cvičení na vyvážení </a:t>
            </a:r>
            <a:r>
              <a:rPr lang="cs-CZ" sz="1400" dirty="0" err="1" smtClean="0"/>
              <a:t>disbalancí</a:t>
            </a:r>
            <a:endParaRPr lang="cs-CZ" sz="1400" dirty="0" smtClean="0"/>
          </a:p>
          <a:p>
            <a:pPr marL="452628" indent="-342900">
              <a:buFontTx/>
              <a:buChar char="-"/>
            </a:pPr>
            <a:r>
              <a:rPr lang="cs-CZ" sz="1400" dirty="0" smtClean="0"/>
              <a:t>Po celou dobu se soustředit na dýchání (do síly vydechujeme)</a:t>
            </a:r>
          </a:p>
          <a:p>
            <a:pPr marL="452628" indent="-342900">
              <a:buFontTx/>
              <a:buChar char="-"/>
            </a:pPr>
            <a:r>
              <a:rPr lang="cs-CZ" sz="1400" dirty="0" smtClean="0"/>
              <a:t>Mělo by dojít k fixaci těla, především základny</a:t>
            </a:r>
          </a:p>
          <a:p>
            <a:pPr marL="452628" indent="-342900">
              <a:buFontTx/>
              <a:buChar char="-"/>
            </a:pPr>
            <a:r>
              <a:rPr lang="cs-CZ" sz="1400" dirty="0" smtClean="0"/>
              <a:t>Na konci vyklusání 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Složení sportovního tréninku</a:t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>	Kondiční příprava </a:t>
            </a:r>
            <a:r>
              <a:rPr lang="cs-CZ" sz="2000" dirty="0" smtClean="0">
                <a:solidFill>
                  <a:srgbClr val="0070C0"/>
                </a:solidFill>
              </a:rPr>
              <a:t>(silová příprava)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4968552"/>
          </a:xfrm>
        </p:spPr>
        <p:txBody>
          <a:bodyPr>
            <a:normAutofit/>
          </a:bodyPr>
          <a:lstStyle/>
          <a:p>
            <a:pPr marL="452628" indent="-342900">
              <a:buNone/>
            </a:pPr>
            <a:r>
              <a:rPr lang="cs-CZ" sz="1400" b="1" dirty="0" smtClean="0">
                <a:solidFill>
                  <a:srgbClr val="0070C0"/>
                </a:solidFill>
              </a:rPr>
              <a:t>Rychlostní schopnosti</a:t>
            </a:r>
          </a:p>
          <a:p>
            <a:pPr marL="452628" indent="-342900">
              <a:buNone/>
            </a:pPr>
            <a:r>
              <a:rPr lang="cs-CZ" sz="1400" i="1" dirty="0" smtClean="0"/>
              <a:t>„Rychlostní schopnosti chápeme jako schopnost konat krátkodobou pohybovou činnost (do 20s) co nejrychleji. Je o činnost maximální intenzity, prováděné bez odporu nebo jen s malým odporem. Je charakteristická převážným zapojením ATP – CP zóny.“</a:t>
            </a:r>
          </a:p>
          <a:p>
            <a:pPr marL="452628" indent="-342900">
              <a:buNone/>
            </a:pPr>
            <a:endParaRPr lang="cs-CZ" sz="1400" i="1" dirty="0" smtClean="0"/>
          </a:p>
          <a:p>
            <a:pPr marL="452628" indent="-342900">
              <a:buNone/>
            </a:pPr>
            <a:r>
              <a:rPr lang="cs-CZ" sz="1400" b="1" dirty="0" smtClean="0"/>
              <a:t>Dělení:</a:t>
            </a:r>
          </a:p>
          <a:p>
            <a:pPr marL="452628" indent="-342900">
              <a:buFontTx/>
              <a:buChar char="-"/>
            </a:pPr>
            <a:r>
              <a:rPr lang="cs-CZ" sz="1400" dirty="0" smtClean="0"/>
              <a:t>Rychlost reakce</a:t>
            </a:r>
          </a:p>
          <a:p>
            <a:pPr marL="452628" indent="-342900">
              <a:buFontTx/>
              <a:buChar char="-"/>
            </a:pPr>
            <a:r>
              <a:rPr lang="cs-CZ" sz="1400" dirty="0" smtClean="0"/>
              <a:t>Rychlost jednotlivého pohybu /rychlost acyklická/</a:t>
            </a:r>
          </a:p>
          <a:p>
            <a:pPr marL="452628" indent="-342900">
              <a:buFontTx/>
              <a:buChar char="-"/>
            </a:pPr>
            <a:r>
              <a:rPr lang="cs-CZ" sz="1400" dirty="0" smtClean="0"/>
              <a:t>Rychlost komplexního pohybového projevu /rychlost cyklická/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sz="1400" b="1" dirty="0" smtClean="0"/>
              <a:t>1. Rychlost reakce</a:t>
            </a:r>
          </a:p>
          <a:p>
            <a:pPr>
              <a:buFontTx/>
              <a:buChar char="-"/>
            </a:pPr>
            <a:r>
              <a:rPr lang="cs-CZ" sz="1400" dirty="0" smtClean="0"/>
              <a:t>Schopnost reagovat pohybem na určitý podnět </a:t>
            </a:r>
          </a:p>
          <a:p>
            <a:pPr>
              <a:buFontTx/>
              <a:buChar char="-"/>
            </a:pPr>
            <a:r>
              <a:rPr lang="cs-CZ" sz="1400" dirty="0" smtClean="0"/>
              <a:t>Podnět může být (taktilní-dotykový, optický – okem, akustický-sluchový, akustický – sluchový) 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Metody rozvoje</a:t>
            </a:r>
          </a:p>
          <a:p>
            <a:pPr marL="452628" indent="-342900">
              <a:buNone/>
            </a:pPr>
            <a:r>
              <a:rPr lang="cs-CZ" sz="1400" dirty="0" smtClean="0"/>
              <a:t>a)	Metoda opakování – vytváření záměrných situací na které sportovec reaguje co nejrychleji</a:t>
            </a:r>
          </a:p>
          <a:p>
            <a:pPr marL="452628" indent="-342900">
              <a:buNone/>
            </a:pPr>
            <a:r>
              <a:rPr lang="cs-CZ" sz="1400" dirty="0" smtClean="0"/>
              <a:t>b)	Metoda analytická – základem je rozdělit pohyb na určité části (fáze)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Složení sportovního tréninku</a:t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>	Kondiční příprava </a:t>
            </a:r>
            <a:r>
              <a:rPr lang="cs-CZ" sz="2000" dirty="0" smtClean="0">
                <a:solidFill>
                  <a:srgbClr val="0070C0"/>
                </a:solidFill>
              </a:rPr>
              <a:t>(rychlostní příprava)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400" b="1" dirty="0" smtClean="0"/>
              <a:t>2. Rychlost acyklická</a:t>
            </a:r>
          </a:p>
          <a:p>
            <a:pPr>
              <a:buFontTx/>
              <a:buChar char="-"/>
            </a:pPr>
            <a:r>
              <a:rPr lang="cs-CZ" sz="1400" dirty="0" smtClean="0"/>
              <a:t>Maximální provedení jednotlivého pohybu (tj. rychlost jednotlivého pohybu)</a:t>
            </a:r>
          </a:p>
          <a:p>
            <a:pPr>
              <a:buFontTx/>
              <a:buChar char="-"/>
            </a:pPr>
            <a:r>
              <a:rPr lang="cs-CZ" sz="1400" dirty="0" smtClean="0"/>
              <a:t>Jedná se např. jen výskok, jen úder, jen kop</a:t>
            </a:r>
          </a:p>
          <a:p>
            <a:pPr>
              <a:buFontTx/>
              <a:buChar char="-"/>
            </a:pP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Metody rozvoje</a:t>
            </a:r>
          </a:p>
          <a:p>
            <a:pPr>
              <a:buFontTx/>
              <a:buChar char="-"/>
            </a:pPr>
            <a:r>
              <a:rPr lang="cs-CZ" sz="1400" dirty="0" smtClean="0"/>
              <a:t>Základem jsou cvičení rychlostně silového charakteru (ze silového tréninku tomu odpovídá metoda rychlostní a hlavně metoda </a:t>
            </a:r>
            <a:r>
              <a:rPr lang="cs-CZ" sz="1400" dirty="0" err="1" smtClean="0"/>
              <a:t>plyometrická</a:t>
            </a:r>
            <a:r>
              <a:rPr lang="cs-CZ" sz="1400" dirty="0" smtClean="0"/>
              <a:t>)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sz="1400" b="1" dirty="0" smtClean="0"/>
              <a:t>3. Rychlost cyklická</a:t>
            </a:r>
          </a:p>
          <a:p>
            <a:pPr>
              <a:buFontTx/>
              <a:buChar char="-"/>
            </a:pPr>
            <a:r>
              <a:rPr lang="cs-CZ" sz="1400" dirty="0" smtClean="0"/>
              <a:t>Co nejrychlejší překonání určité vzdálenosti nebo přemístění se v prostoru</a:t>
            </a:r>
          </a:p>
          <a:p>
            <a:pPr>
              <a:buFontTx/>
              <a:buChar char="-"/>
            </a:pPr>
            <a:r>
              <a:rPr lang="cs-CZ" sz="1400" dirty="0" smtClean="0"/>
              <a:t>Jedná se o celkový pohybový projev = rychlost komplexního pohybového projevu</a:t>
            </a:r>
          </a:p>
          <a:p>
            <a:pPr>
              <a:buFontTx/>
              <a:buChar char="-"/>
            </a:pPr>
            <a:r>
              <a:rPr lang="cs-CZ" sz="1400" dirty="0" smtClean="0"/>
              <a:t>Lze ji dělit: schopnost akcelerace, maximální frekvence pohybů, rychlé změny směru. 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sz="1400" b="1" dirty="0" smtClean="0"/>
              <a:t>Rozvoj rychlostních schopností musí vycházet z důsledného dodržování zásad pro </a:t>
            </a:r>
          </a:p>
          <a:p>
            <a:pPr>
              <a:buNone/>
            </a:pPr>
            <a:r>
              <a:rPr lang="cs-CZ" sz="1400" b="1" dirty="0" smtClean="0"/>
              <a:t>				zatěžování ATP – CP zóny.</a:t>
            </a:r>
          </a:p>
          <a:p>
            <a:pPr>
              <a:buNone/>
            </a:pPr>
            <a:endParaRPr lang="cs-CZ" sz="1400" b="1" dirty="0" smtClean="0"/>
          </a:p>
          <a:p>
            <a:pPr>
              <a:buNone/>
            </a:pPr>
            <a:endParaRPr lang="cs-CZ" sz="14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Složení sportovního tréninku</a:t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>	Kondiční příprava </a:t>
            </a:r>
            <a:r>
              <a:rPr lang="cs-CZ" sz="2000" dirty="0" smtClean="0">
                <a:solidFill>
                  <a:srgbClr val="0070C0"/>
                </a:solidFill>
              </a:rPr>
              <a:t>(rychlostní příprava)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4824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400" b="1" dirty="0" smtClean="0"/>
              <a:t>Doba trvání zatížení</a:t>
            </a:r>
          </a:p>
          <a:p>
            <a:pPr>
              <a:buFontTx/>
              <a:buChar char="-"/>
            </a:pPr>
            <a:r>
              <a:rPr lang="cs-CZ" sz="1400" dirty="0" smtClean="0"/>
              <a:t>Tak dlouhá jak jsme schopni udržet maximální možnou rychlost v příslušném pohybu.</a:t>
            </a:r>
          </a:p>
          <a:p>
            <a:pPr>
              <a:buFontTx/>
              <a:buChar char="-"/>
            </a:pPr>
            <a:r>
              <a:rPr lang="cs-CZ" sz="1400" dirty="0" smtClean="0"/>
              <a:t>V praxi trvá zatížení v rozmezí </a:t>
            </a:r>
            <a:r>
              <a:rPr lang="cs-CZ" sz="1400" b="1" dirty="0" smtClean="0"/>
              <a:t>5 – 15 s.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sz="1400" b="1" dirty="0" smtClean="0"/>
              <a:t>Počet opakování</a:t>
            </a:r>
          </a:p>
          <a:p>
            <a:pPr>
              <a:buFontTx/>
              <a:buChar char="-"/>
            </a:pPr>
            <a:r>
              <a:rPr lang="cs-CZ" sz="1400" dirty="0" smtClean="0"/>
              <a:t>Snaha o provádění maximální rychlosti, pokud ji nejsme schopni udržet – neměli bychom pokračovat v dalších opakováních</a:t>
            </a:r>
          </a:p>
          <a:p>
            <a:pPr>
              <a:buFontTx/>
              <a:buChar char="-"/>
            </a:pPr>
            <a:r>
              <a:rPr lang="cs-CZ" sz="1400" dirty="0" smtClean="0"/>
              <a:t>V praxi se doporučuje 2 – 6 (max. 10) opakování v jedné sérií </a:t>
            </a:r>
          </a:p>
          <a:p>
            <a:pPr>
              <a:buFontTx/>
              <a:buChar char="-"/>
            </a:pPr>
            <a:r>
              <a:rPr lang="cs-CZ" sz="1400" dirty="0" smtClean="0"/>
              <a:t>Mezi sériemi odpočinek 5 – 10 min (aktivní – hry, sestavy, atd.)</a:t>
            </a:r>
          </a:p>
          <a:p>
            <a:pPr>
              <a:buFontTx/>
              <a:buChar char="-"/>
            </a:pPr>
            <a:r>
              <a:rPr lang="cs-CZ" sz="1400" dirty="0" smtClean="0"/>
              <a:t>Počet sérií v jedné tréninkové jednotce je 2 – 3 (tzn. celkový počet opakování je okolo 10-15)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sz="1400" b="1" dirty="0" smtClean="0"/>
              <a:t>Délka odpočinku/Charakter odpočinku</a:t>
            </a:r>
          </a:p>
          <a:p>
            <a:pPr>
              <a:buFontTx/>
              <a:buChar char="-"/>
            </a:pPr>
            <a:r>
              <a:rPr lang="cs-CZ" sz="1400" dirty="0" smtClean="0"/>
              <a:t>DŮLEŽITÉ!!! – pro obnovu ATP </a:t>
            </a:r>
            <a:r>
              <a:rPr lang="cs-CZ" sz="1400" b="1" dirty="0" smtClean="0"/>
              <a:t>– </a:t>
            </a:r>
            <a:r>
              <a:rPr lang="cs-CZ" sz="1400" dirty="0" smtClean="0"/>
              <a:t>tzn. Dostatečná ale nesmí dojít poklesu </a:t>
            </a:r>
            <a:r>
              <a:rPr lang="cs-CZ" sz="1400" dirty="0" err="1" smtClean="0"/>
              <a:t>nerosvalového</a:t>
            </a:r>
            <a:r>
              <a:rPr lang="cs-CZ" sz="1400" dirty="0" smtClean="0"/>
              <a:t> systému.</a:t>
            </a:r>
          </a:p>
          <a:p>
            <a:pPr>
              <a:buFontTx/>
              <a:buChar char="-"/>
            </a:pPr>
            <a:r>
              <a:rPr lang="cs-CZ" sz="1400" dirty="0" smtClean="0"/>
              <a:t>V praxi se udává interval odpočinku kolem 2 – 3 min nebo poměrem délky zatížení k délce odpočinku 1:10 </a:t>
            </a:r>
          </a:p>
          <a:p>
            <a:pPr>
              <a:buFontTx/>
              <a:buChar char="-"/>
            </a:pPr>
            <a:r>
              <a:rPr lang="cs-CZ" sz="1400" dirty="0" smtClean="0"/>
              <a:t>Doporučuje se zařazovat aktivní odpočinek (vyklusání, sestavy, atd.)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Složení sportovního tréninku</a:t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>	Kondiční příprava </a:t>
            </a:r>
            <a:r>
              <a:rPr lang="cs-CZ" sz="2000" dirty="0" smtClean="0">
                <a:solidFill>
                  <a:srgbClr val="0070C0"/>
                </a:solidFill>
              </a:rPr>
              <a:t>(rychlostní příprava)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4824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400" b="1" dirty="0" smtClean="0">
                <a:solidFill>
                  <a:srgbClr val="0070C0"/>
                </a:solidFill>
              </a:rPr>
              <a:t>Vytrvalostní schopnosti</a:t>
            </a:r>
          </a:p>
          <a:p>
            <a:pPr algn="ctr">
              <a:buNone/>
            </a:pPr>
            <a:r>
              <a:rPr lang="cs-CZ" sz="1400" i="1" dirty="0" smtClean="0"/>
              <a:t>„Vytrvalost je schopnost dlouhodobě vykonávat určitou činnost, jejíž intenzita není maximální, nebo provádět cvičení po stanovenou dobu co možná nejvyšší intenzitou“</a:t>
            </a:r>
          </a:p>
          <a:p>
            <a:pPr algn="ctr">
              <a:buNone/>
            </a:pPr>
            <a:endParaRPr lang="cs-CZ" sz="1400" i="1" dirty="0" smtClean="0"/>
          </a:p>
          <a:p>
            <a:pPr>
              <a:buFontTx/>
              <a:buChar char="-"/>
            </a:pPr>
            <a:r>
              <a:rPr lang="cs-CZ" sz="1400" dirty="0" smtClean="0"/>
              <a:t>Obecně lze vytrvalostní schopnosti chápat jako schopnost </a:t>
            </a:r>
            <a:r>
              <a:rPr lang="cs-CZ" sz="1400" b="1" dirty="0" smtClean="0"/>
              <a:t>odolávat únavě.</a:t>
            </a:r>
          </a:p>
          <a:p>
            <a:pPr marL="452628" indent="-342900">
              <a:buNone/>
            </a:pPr>
            <a:endParaRPr lang="cs-CZ" sz="1400" dirty="0" smtClean="0"/>
          </a:p>
          <a:p>
            <a:pPr marL="452628" indent="-342900">
              <a:buNone/>
            </a:pPr>
            <a:r>
              <a:rPr lang="cs-CZ" sz="1400" b="1" dirty="0" smtClean="0"/>
              <a:t>Podle délky trvání </a:t>
            </a:r>
          </a:p>
          <a:p>
            <a:pPr marL="452628" indent="-342900">
              <a:buFontTx/>
              <a:buChar char="-"/>
            </a:pPr>
            <a:r>
              <a:rPr lang="cs-CZ" sz="1400" dirty="0" smtClean="0"/>
              <a:t>Dlouhodobá – délka trvání je 8 – 10 min a více (zóna 02)</a:t>
            </a:r>
          </a:p>
          <a:p>
            <a:pPr marL="452628" indent="-342900">
              <a:buFontTx/>
              <a:buChar char="-"/>
            </a:pPr>
            <a:r>
              <a:rPr lang="cs-CZ" sz="1400" dirty="0" smtClean="0"/>
              <a:t>Střednědobá  – délka trvání je v rozmezí 3 – 8 min a více (zóna LA - 02)</a:t>
            </a:r>
          </a:p>
          <a:p>
            <a:pPr marL="452628" indent="-342900">
              <a:buFontTx/>
              <a:buChar char="-"/>
            </a:pPr>
            <a:r>
              <a:rPr lang="cs-CZ" sz="1400" dirty="0" smtClean="0"/>
              <a:t>Krátkodobá – délka trvání je od 20s do 2 – 3 min (zóna LA)</a:t>
            </a:r>
          </a:p>
          <a:p>
            <a:pPr marL="452628" indent="-342900">
              <a:buFontTx/>
              <a:buChar char="-"/>
            </a:pPr>
            <a:r>
              <a:rPr lang="cs-CZ" sz="1400" dirty="0" smtClean="0"/>
              <a:t>Rychlostní – délka trvání do 20s (ATP – CP)</a:t>
            </a:r>
          </a:p>
          <a:p>
            <a:pPr marL="452628" indent="-342900">
              <a:buNone/>
            </a:pPr>
            <a:endParaRPr lang="cs-CZ" sz="1400" dirty="0" smtClean="0"/>
          </a:p>
          <a:p>
            <a:pPr marL="452628" indent="-342900">
              <a:buNone/>
            </a:pPr>
            <a:r>
              <a:rPr lang="cs-CZ" sz="1400" b="1" dirty="0" smtClean="0">
                <a:solidFill>
                  <a:srgbClr val="0070C0"/>
                </a:solidFill>
              </a:rPr>
              <a:t>Dlouhodobá a střednědobá vytrvalost – aerobní vytrvalost</a:t>
            </a:r>
          </a:p>
          <a:p>
            <a:pPr marL="452628" indent="-342900">
              <a:buNone/>
            </a:pPr>
            <a:r>
              <a:rPr lang="cs-CZ" sz="1400" dirty="0" smtClean="0"/>
              <a:t>Zaměření v přípravném a </a:t>
            </a:r>
            <a:r>
              <a:rPr lang="cs-CZ" sz="1400" dirty="0" err="1" smtClean="0"/>
              <a:t>předzávodním</a:t>
            </a:r>
            <a:r>
              <a:rPr lang="cs-CZ" sz="1400" dirty="0" smtClean="0"/>
              <a:t> období (popřípadě i v hlavním období)</a:t>
            </a:r>
          </a:p>
          <a:p>
            <a:pPr marL="452628" indent="-342900">
              <a:buNone/>
            </a:pPr>
            <a:endParaRPr lang="cs-CZ" sz="1400" dirty="0" smtClean="0"/>
          </a:p>
          <a:p>
            <a:pPr marL="452628" indent="-342900">
              <a:buFontTx/>
              <a:buChar char="-"/>
            </a:pPr>
            <a:endParaRPr lang="cs-CZ" sz="14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Složení sportovního tréninku</a:t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>	Kondiční příprava </a:t>
            </a:r>
            <a:r>
              <a:rPr lang="cs-CZ" sz="2000" dirty="0" smtClean="0">
                <a:solidFill>
                  <a:srgbClr val="0070C0"/>
                </a:solidFill>
              </a:rPr>
              <a:t>(vytrvalostní příprava)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4824536"/>
          </a:xfrm>
        </p:spPr>
        <p:txBody>
          <a:bodyPr>
            <a:normAutofit/>
          </a:bodyPr>
          <a:lstStyle/>
          <a:p>
            <a:pPr marL="452628" indent="-342900">
              <a:buNone/>
            </a:pPr>
            <a:r>
              <a:rPr lang="cs-CZ" sz="1400" b="1" dirty="0" smtClean="0"/>
              <a:t>Metody rozvoje střednědobé a dlouhodobé vytrvalosti</a:t>
            </a:r>
          </a:p>
          <a:p>
            <a:pPr marL="452628" indent="-342900">
              <a:buNone/>
            </a:pPr>
            <a:r>
              <a:rPr lang="cs-CZ" sz="1400" b="1" dirty="0" smtClean="0"/>
              <a:t>a)	Metody intervalového zatížení- </a:t>
            </a:r>
            <a:r>
              <a:rPr lang="cs-CZ" sz="1400" dirty="0" smtClean="0"/>
              <a:t>organismus pracuje s vysokou intenzitou, ale než dojde k vysoké produkci LA dojde k přerušení (metody: intervalového tréninku, Švédská, Velmi krátkých intervalů)</a:t>
            </a:r>
          </a:p>
          <a:p>
            <a:pPr marL="452628" indent="-342900">
              <a:buNone/>
            </a:pPr>
            <a:r>
              <a:rPr lang="cs-CZ" sz="1400" dirty="0" smtClean="0"/>
              <a:t>b)	</a:t>
            </a:r>
            <a:r>
              <a:rPr lang="cs-CZ" sz="1400" b="1" dirty="0" smtClean="0"/>
              <a:t>Metody nepřerušovaného zatížení </a:t>
            </a:r>
            <a:r>
              <a:rPr lang="cs-CZ" sz="1400" dirty="0" smtClean="0"/>
              <a:t>- cvičení vykonávané bez přerušení 30 min (i více) s nízkou až střední intenzitou (metody: Souvislá, Střídavá – </a:t>
            </a:r>
            <a:r>
              <a:rPr lang="cs-CZ" sz="1400" dirty="0" err="1" smtClean="0"/>
              <a:t>fartlek</a:t>
            </a:r>
            <a:r>
              <a:rPr lang="cs-CZ" sz="1400" dirty="0" smtClean="0"/>
              <a:t>)</a:t>
            </a:r>
          </a:p>
          <a:p>
            <a:pPr marL="452628" indent="-342900">
              <a:buNone/>
            </a:pPr>
            <a:r>
              <a:rPr lang="cs-CZ" sz="1400" dirty="0" smtClean="0"/>
              <a:t>c)	</a:t>
            </a:r>
            <a:r>
              <a:rPr lang="cs-CZ" sz="1400" b="1" dirty="0" smtClean="0"/>
              <a:t>Metoda založená na využití anaerobního prahu </a:t>
            </a:r>
            <a:r>
              <a:rPr lang="cs-CZ" sz="1400" dirty="0" smtClean="0"/>
              <a:t>– %Vo2 max. – co nejvyšší  (stimulace aerobního výkonu), Produkce laktátu – co nejnižší, Délka cvičení – větší – stimulace aerobní kapacity. (metoda: dlouhodobých intervalů)</a:t>
            </a:r>
          </a:p>
          <a:p>
            <a:pPr marL="452628" indent="-342900">
              <a:buNone/>
            </a:pPr>
            <a:endParaRPr lang="cs-CZ" sz="1400" dirty="0" smtClean="0"/>
          </a:p>
          <a:p>
            <a:pPr marL="452628" indent="-342900">
              <a:buNone/>
            </a:pPr>
            <a:r>
              <a:rPr lang="cs-CZ" sz="1400" b="1" dirty="0" smtClean="0">
                <a:solidFill>
                  <a:srgbClr val="0070C0"/>
                </a:solidFill>
              </a:rPr>
              <a:t>Krátkodobá (anaerobní vytrvalost)</a:t>
            </a:r>
          </a:p>
          <a:p>
            <a:pPr marL="452628" indent="-342900">
              <a:buNone/>
            </a:pPr>
            <a:r>
              <a:rPr lang="cs-CZ" sz="1400" dirty="0" smtClean="0"/>
              <a:t>Přibližně od 20 s do 2 – 3 min. (Typická pro TKD). Rozhodujícím faktorem je množství</a:t>
            </a:r>
          </a:p>
          <a:p>
            <a:pPr marL="452628" indent="-342900">
              <a:buNone/>
            </a:pPr>
            <a:r>
              <a:rPr lang="cs-CZ" sz="1400" dirty="0" smtClean="0"/>
              <a:t>energie uvolňované bez přítomnosti kyslíku (anaerobně). Energie převážně z LA zóny –</a:t>
            </a:r>
          </a:p>
          <a:p>
            <a:pPr marL="452628" indent="-342900">
              <a:buNone/>
            </a:pPr>
            <a:r>
              <a:rPr lang="cs-CZ" sz="1400" dirty="0" smtClean="0"/>
              <a:t>vysoká produkce LA!!! (metoda: krátkodobých intervalů)</a:t>
            </a:r>
          </a:p>
          <a:p>
            <a:pPr marL="452628" indent="-342900">
              <a:buNone/>
            </a:pPr>
            <a:endParaRPr lang="cs-CZ" sz="1400" dirty="0" smtClean="0"/>
          </a:p>
          <a:p>
            <a:pPr marL="452628" indent="-342900">
              <a:buNone/>
            </a:pPr>
            <a:r>
              <a:rPr lang="cs-CZ" sz="1400" b="1" dirty="0" smtClean="0">
                <a:solidFill>
                  <a:srgbClr val="0070C0"/>
                </a:solidFill>
              </a:rPr>
              <a:t>Rychlostní vytrvalost</a:t>
            </a:r>
          </a:p>
          <a:p>
            <a:pPr marL="452628" indent="-342900">
              <a:buNone/>
            </a:pPr>
            <a:r>
              <a:rPr lang="cs-CZ" sz="1400" dirty="0" smtClean="0"/>
              <a:t>Jde o schopnost provádět cvičení s maximální intenzitou (rychlostí) co možná nejdéle</a:t>
            </a:r>
          </a:p>
          <a:p>
            <a:pPr marL="452628" indent="-342900">
              <a:buNone/>
            </a:pPr>
            <a:endParaRPr lang="cs-CZ" sz="1400" dirty="0" smtClean="0"/>
          </a:p>
          <a:p>
            <a:pPr marL="452628" indent="-342900">
              <a:buAutoNum type="alphaLcParenR"/>
            </a:pPr>
            <a:endParaRPr lang="cs-CZ" sz="14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Složení sportovního tréninku</a:t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>	Kondiční příprava </a:t>
            </a:r>
            <a:r>
              <a:rPr lang="cs-CZ" sz="2000" dirty="0" smtClean="0">
                <a:solidFill>
                  <a:srgbClr val="0070C0"/>
                </a:solidFill>
              </a:rPr>
              <a:t>(vytrvalostní příprava)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040560"/>
          </a:xfrm>
        </p:spPr>
        <p:txBody>
          <a:bodyPr>
            <a:noAutofit/>
          </a:bodyPr>
          <a:lstStyle/>
          <a:p>
            <a:pPr marL="452628" indent="-342900" algn="ctr">
              <a:buNone/>
            </a:pPr>
            <a:r>
              <a:rPr lang="cs-CZ" sz="1400" i="1" dirty="0" smtClean="0"/>
              <a:t>„Obratnostní schopnosti bývají vymezovány jako soubor schopností lehce a účelně koordinovat vlastní pohyby, přizpůsobovat je měnícím se podmínkám, provádět složitou pohybovou činnost a rychle si osvojovat nové pohyby.“ </a:t>
            </a:r>
          </a:p>
          <a:p>
            <a:pPr marL="452628" indent="-342900" algn="just">
              <a:buNone/>
            </a:pPr>
            <a:endParaRPr lang="cs-CZ" sz="1400" i="1" dirty="0" smtClean="0"/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Základem obratnostních schopností je činnost centrální nervové soustavy (CNS). </a:t>
            </a:r>
          </a:p>
          <a:p>
            <a:pPr marL="452628" indent="-342900" algn="just">
              <a:buNone/>
            </a:pPr>
            <a:r>
              <a:rPr lang="cs-CZ" sz="1400" b="1" dirty="0" smtClean="0"/>
              <a:t>Lze je dělit na:</a:t>
            </a:r>
          </a:p>
          <a:p>
            <a:pPr marL="452628" indent="-342900" algn="just">
              <a:buNone/>
            </a:pPr>
            <a:r>
              <a:rPr lang="cs-CZ" sz="1400" dirty="0" smtClean="0"/>
              <a:t>a)	Obecné – širší pohybový fond (akrobatická cvičení, překážkové dráhy apod.)</a:t>
            </a:r>
          </a:p>
          <a:p>
            <a:pPr marL="452628" indent="-342900" algn="just">
              <a:buNone/>
            </a:pPr>
            <a:r>
              <a:rPr lang="cs-CZ" sz="1400" dirty="0" smtClean="0"/>
              <a:t>b)	Speciální – které se vztahují k provádění soutěžní podoby (sebeobrana)</a:t>
            </a:r>
          </a:p>
          <a:p>
            <a:pPr marL="452628" indent="-342900" algn="just">
              <a:buNone/>
            </a:pPr>
            <a:endParaRPr lang="cs-CZ" sz="1400" dirty="0" smtClean="0"/>
          </a:p>
          <a:p>
            <a:pPr marL="452628" indent="-342900" algn="just">
              <a:buNone/>
            </a:pPr>
            <a:r>
              <a:rPr lang="cs-CZ" sz="1400" b="1" dirty="0" smtClean="0"/>
              <a:t>Obratnostní schopnosti lze dělit: </a:t>
            </a:r>
          </a:p>
          <a:p>
            <a:pPr marL="452628" indent="-342900" algn="just">
              <a:buNone/>
            </a:pPr>
            <a:r>
              <a:rPr lang="cs-CZ" sz="1400" dirty="0" smtClean="0"/>
              <a:t>a)	Schopnost rovnováhy</a:t>
            </a:r>
          </a:p>
          <a:p>
            <a:pPr marL="452628" indent="-342900" algn="just">
              <a:buNone/>
            </a:pPr>
            <a:r>
              <a:rPr lang="cs-CZ" sz="1400" dirty="0" smtClean="0"/>
              <a:t>b)	Schopnost orientace v prostoru</a:t>
            </a:r>
          </a:p>
          <a:p>
            <a:pPr marL="452628" indent="-342900" algn="just">
              <a:buNone/>
            </a:pPr>
            <a:r>
              <a:rPr lang="cs-CZ" sz="1400" dirty="0" smtClean="0"/>
              <a:t>c)	Schopnost spojování pohybových operací</a:t>
            </a:r>
          </a:p>
          <a:p>
            <a:pPr marL="452628" indent="-342900" algn="just">
              <a:buNone/>
            </a:pPr>
            <a:r>
              <a:rPr lang="cs-CZ" sz="1400" dirty="0" smtClean="0"/>
              <a:t>d)	Schopnost diferenciace pohybů</a:t>
            </a:r>
          </a:p>
          <a:p>
            <a:pPr marL="452628" indent="-342900" algn="just">
              <a:buNone/>
            </a:pPr>
            <a:r>
              <a:rPr lang="cs-CZ" sz="1400" dirty="0" smtClean="0"/>
              <a:t>e)	Schopnost rytmická</a:t>
            </a:r>
          </a:p>
          <a:p>
            <a:pPr marL="452628" indent="-342900" algn="just">
              <a:buNone/>
            </a:pPr>
            <a:r>
              <a:rPr lang="cs-CZ" sz="1400" dirty="0" smtClean="0"/>
              <a:t>f)	Schopnost přizpůsobivosti</a:t>
            </a:r>
          </a:p>
          <a:p>
            <a:pPr marL="452628" indent="-342900" algn="just">
              <a:buNone/>
            </a:pPr>
            <a:r>
              <a:rPr lang="cs-CZ" sz="1400" dirty="0" smtClean="0"/>
              <a:t>g)	Schopnost reakce</a:t>
            </a:r>
          </a:p>
          <a:p>
            <a:pPr marL="452628" indent="-342900" algn="just">
              <a:buNone/>
            </a:pPr>
            <a:r>
              <a:rPr lang="cs-CZ" sz="1400" dirty="0" smtClean="0"/>
              <a:t>h)	</a:t>
            </a:r>
            <a:r>
              <a:rPr lang="cs-CZ" sz="1400" dirty="0" err="1" smtClean="0"/>
              <a:t>Učivost</a:t>
            </a:r>
            <a:endParaRPr lang="cs-CZ" sz="1400" dirty="0" smtClean="0"/>
          </a:p>
          <a:p>
            <a:pPr marL="452628" indent="-342900" algn="just">
              <a:buAutoNum type="alphaLcParenR" startAt="8"/>
            </a:pPr>
            <a:endParaRPr lang="cs-CZ" sz="14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Základy sportovního tréninku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Složení sportovního tréninku</a:t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>	Obratnostní schopnosti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13:30 – 15:30– I. Část</a:t>
            </a:r>
          </a:p>
          <a:p>
            <a:pPr>
              <a:buNone/>
            </a:pPr>
            <a:r>
              <a:rPr lang="cs-CZ" dirty="0" smtClean="0"/>
              <a:t>15:30 – 17:00 – II. Část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70C0"/>
                </a:solidFill>
              </a:rPr>
              <a:t>Časový harmonogram</a:t>
            </a:r>
            <a:endParaRPr lang="cs-CZ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556792"/>
            <a:ext cx="8363272" cy="4752528"/>
          </a:xfrm>
        </p:spPr>
        <p:txBody>
          <a:bodyPr>
            <a:normAutofit/>
          </a:bodyPr>
          <a:lstStyle/>
          <a:p>
            <a:pPr marL="452628" indent="-342900" algn="just">
              <a:buNone/>
            </a:pPr>
            <a:r>
              <a:rPr lang="cs-CZ" sz="1400" b="1" dirty="0" smtClean="0"/>
              <a:t>Zásady pro rozvoj obratnostních schopností</a:t>
            </a:r>
          </a:p>
          <a:p>
            <a:pPr marL="452628" indent="-342900" algn="just">
              <a:buNone/>
            </a:pPr>
            <a:r>
              <a:rPr lang="cs-CZ" sz="1400" dirty="0" smtClean="0"/>
              <a:t>a)	Volit spíše koordinačně složitá cvičení a jejich složitost stále dále zvyšovat  (přemety, salta..) – jejich složitost zvyšovat</a:t>
            </a:r>
          </a:p>
          <a:p>
            <a:pPr marL="452628" indent="-342900" algn="just">
              <a:buNone/>
            </a:pPr>
            <a:r>
              <a:rPr lang="cs-CZ" sz="1400" dirty="0" smtClean="0"/>
              <a:t>b)	Provádět cvičení v různých obměnách (změny rytmu, změny na akustický, optický signál..atd.)</a:t>
            </a:r>
          </a:p>
          <a:p>
            <a:pPr marL="452628" indent="-342900" algn="just">
              <a:buNone/>
            </a:pPr>
            <a:r>
              <a:rPr lang="cs-CZ" sz="1400" dirty="0" smtClean="0"/>
              <a:t>c)	Provádět cvičení v měnících se vnějších podmínkách – např. akrobatická cvičení na rovině, z kopce..atd.)</a:t>
            </a:r>
          </a:p>
          <a:p>
            <a:pPr marL="452628" indent="-342900" algn="just">
              <a:buNone/>
            </a:pPr>
            <a:r>
              <a:rPr lang="cs-CZ" sz="1400" dirty="0" smtClean="0"/>
              <a:t>d)	Kombinace již osvojených pohybových dovedností – několik činností následuje rychle po sobě</a:t>
            </a:r>
          </a:p>
          <a:p>
            <a:pPr marL="452628" indent="-342900" algn="just">
              <a:buNone/>
            </a:pPr>
            <a:r>
              <a:rPr lang="cs-CZ" sz="1400" dirty="0" smtClean="0"/>
              <a:t>e)	Spojování několika činností v jednu – např. dribling se dvěma míči, atd.</a:t>
            </a:r>
          </a:p>
          <a:p>
            <a:pPr marL="452628" indent="-342900" algn="just">
              <a:buNone/>
            </a:pPr>
            <a:r>
              <a:rPr lang="cs-CZ" sz="1400" dirty="0" smtClean="0"/>
              <a:t>f)	Cvičení provádět pod tlakem – např. v co nejvyšší rychlosti, s rozhodováním, s omezením apod.)</a:t>
            </a:r>
          </a:p>
          <a:p>
            <a:pPr marL="452628" indent="-342900" algn="just">
              <a:buNone/>
            </a:pPr>
            <a:r>
              <a:rPr lang="cs-CZ" sz="1400" dirty="0" smtClean="0"/>
              <a:t>g)	Cvičení s dodatečnými informacemi – změny v průběhu cvičení)</a:t>
            </a:r>
          </a:p>
          <a:p>
            <a:pPr marL="452628" indent="-342900" algn="just">
              <a:buNone/>
            </a:pPr>
            <a:r>
              <a:rPr lang="cs-CZ" sz="1400" dirty="0" smtClean="0"/>
              <a:t>h)	Cvičení po předchozím zatížení – pro zvýšení obtížnosti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Základy sportovního tréninku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0070C0"/>
                </a:solidFill>
              </a:rPr>
              <a:t> </a:t>
            </a:r>
            <a:r>
              <a:rPr lang="cs-CZ" sz="3600" dirty="0" smtClean="0">
                <a:solidFill>
                  <a:srgbClr val="0070C0"/>
                </a:solidFill>
              </a:rPr>
              <a:t>Složení sportovního tréninku</a:t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>	Obratnostní schopnosti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752528"/>
          </a:xfrm>
        </p:spPr>
        <p:txBody>
          <a:bodyPr>
            <a:noAutofit/>
          </a:bodyPr>
          <a:lstStyle/>
          <a:p>
            <a:pPr marL="452628" indent="-342900" algn="ctr">
              <a:buNone/>
            </a:pPr>
            <a:r>
              <a:rPr lang="cs-CZ" sz="1400" i="1" dirty="0" smtClean="0"/>
              <a:t>„Je definována jako schopnost vykonávat pohyb ve velkém rozsahu kloubní soustavy“</a:t>
            </a:r>
          </a:p>
          <a:p>
            <a:pPr marL="452628" indent="-342900" algn="just">
              <a:buNone/>
            </a:pPr>
            <a:endParaRPr lang="cs-CZ" sz="1400" i="1" dirty="0" smtClean="0"/>
          </a:p>
          <a:p>
            <a:pPr marL="452628" indent="-342900" algn="just">
              <a:buFontTx/>
              <a:buChar char="-"/>
            </a:pPr>
            <a:r>
              <a:rPr lang="cs-CZ" sz="1400" b="1" dirty="0" smtClean="0"/>
              <a:t>Dostatečný rozsah – </a:t>
            </a:r>
            <a:r>
              <a:rPr lang="cs-CZ" sz="1400" dirty="0" smtClean="0"/>
              <a:t>kloubní pohyblivost, která umožňuje lepší provedení pohybů</a:t>
            </a:r>
          </a:p>
          <a:p>
            <a:pPr marL="452628" indent="-342900" algn="just">
              <a:buFontTx/>
              <a:buChar char="-"/>
            </a:pPr>
            <a:endParaRPr lang="cs-CZ" sz="1400" dirty="0" smtClean="0"/>
          </a:p>
          <a:p>
            <a:pPr marL="452628" indent="-342900" algn="just">
              <a:buFontTx/>
              <a:buChar char="-"/>
            </a:pPr>
            <a:r>
              <a:rPr lang="cs-CZ" sz="1400" b="1" dirty="0" smtClean="0"/>
              <a:t>Preventivní – </a:t>
            </a:r>
            <a:r>
              <a:rPr lang="cs-CZ" sz="1400" dirty="0" smtClean="0"/>
              <a:t>dostatečná pohyblivost snižuje nebezpečí svalového zranění (natržení, či přetažení svalů) při nekoordinovaných pohybech.</a:t>
            </a:r>
          </a:p>
          <a:p>
            <a:pPr marL="452628" indent="-342900" algn="just">
              <a:buFontTx/>
              <a:buChar char="-"/>
            </a:pPr>
            <a:endParaRPr lang="cs-CZ" sz="1400" dirty="0" smtClean="0"/>
          </a:p>
          <a:p>
            <a:pPr marL="452628" indent="-342900" algn="just">
              <a:buNone/>
            </a:pPr>
            <a:r>
              <a:rPr lang="cs-CZ" sz="1400" b="1" dirty="0" smtClean="0"/>
              <a:t>Metody rozvoje pohyblivosti</a:t>
            </a:r>
          </a:p>
          <a:p>
            <a:pPr marL="452628" indent="-342900" algn="just">
              <a:buNone/>
            </a:pPr>
            <a:r>
              <a:rPr lang="cs-CZ" sz="1400" dirty="0" smtClean="0"/>
              <a:t>a)	Aktivita pohybu – (aktivní pohyb – provádění pohybu vlastními silami, pasivní pohyb – krajní polohy za pomocí partnera)</a:t>
            </a:r>
          </a:p>
          <a:p>
            <a:pPr marL="452628" indent="-342900" algn="just">
              <a:buAutoNum type="alphaLcParenR"/>
            </a:pPr>
            <a:endParaRPr lang="cs-CZ" sz="1400" dirty="0" smtClean="0"/>
          </a:p>
          <a:p>
            <a:pPr marL="452628" indent="-342900" algn="just">
              <a:buNone/>
            </a:pPr>
            <a:r>
              <a:rPr lang="cs-CZ" sz="1400" dirty="0" smtClean="0"/>
              <a:t>b)	Dynamika provedení – (dynamické provedení – cviky jsou prováděny švihem,  statické provedení – dosažení určité polohy a setrvání v ní – </a:t>
            </a:r>
            <a:r>
              <a:rPr lang="cs-CZ" sz="1400" b="1" dirty="0" smtClean="0"/>
              <a:t>strečink)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Základy sportovního tréninku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Složení sportovního tréninku</a:t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>	Pohyblivost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556792"/>
            <a:ext cx="8363272" cy="4752528"/>
          </a:xfrm>
        </p:spPr>
        <p:txBody>
          <a:bodyPr>
            <a:normAutofit/>
          </a:bodyPr>
          <a:lstStyle/>
          <a:p>
            <a:pPr marL="452628" indent="-342900" algn="ctr">
              <a:buNone/>
            </a:pPr>
            <a:r>
              <a:rPr lang="cs-CZ" sz="1400" i="1" dirty="0" smtClean="0"/>
              <a:t>„Technická příprava je složka sportovního tréninku, která se zaměřuje na osvojování pohybových a sportovní dovedností.“</a:t>
            </a:r>
          </a:p>
          <a:p>
            <a:pPr marL="452628" indent="-342900" algn="ctr">
              <a:buNone/>
            </a:pPr>
            <a:endParaRPr lang="cs-CZ" sz="1400" i="1" dirty="0" smtClean="0"/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Promítají se do sportovního výkonu prostřednictvím techniky. </a:t>
            </a:r>
          </a:p>
          <a:p>
            <a:pPr marL="452628" indent="-342900" algn="just">
              <a:buFontTx/>
              <a:buChar char="-"/>
            </a:pPr>
            <a:endParaRPr lang="cs-CZ" sz="1400" i="1" dirty="0" smtClean="0"/>
          </a:p>
          <a:p>
            <a:pPr marL="452628" indent="-342900" algn="just">
              <a:buNone/>
            </a:pPr>
            <a:r>
              <a:rPr lang="cs-CZ" sz="1400" b="1" dirty="0" smtClean="0"/>
              <a:t>Technika 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Je chápána jako optimální provedení daného pohybu v souladu se zákonitostmi pohybu a v souladu s předepsanými pravidly dané sportovní disciplíny.</a:t>
            </a:r>
          </a:p>
          <a:p>
            <a:pPr marL="452628" indent="-342900" algn="just">
              <a:buFontTx/>
              <a:buChar char="-"/>
            </a:pPr>
            <a:endParaRPr lang="cs-CZ" sz="1400" dirty="0" smtClean="0"/>
          </a:p>
          <a:p>
            <a:pPr marL="452628" indent="-342900" algn="just">
              <a:buNone/>
            </a:pPr>
            <a:r>
              <a:rPr lang="cs-CZ" sz="1400" b="1" dirty="0" smtClean="0"/>
              <a:t>Účelnost a ekonomičnost techniky</a:t>
            </a:r>
          </a:p>
          <a:p>
            <a:pPr marL="452628" indent="-342900" algn="just">
              <a:buNone/>
            </a:pPr>
            <a:r>
              <a:rPr lang="cs-CZ" sz="1400" dirty="0" smtClean="0"/>
              <a:t>a)	Racionalizace  - vydávat právě tolik úsilí kolik je v daný okamžik třeba pro plnění daného pohybového úkolu</a:t>
            </a:r>
          </a:p>
          <a:p>
            <a:pPr marL="452628" indent="-342900" algn="just">
              <a:buNone/>
            </a:pPr>
            <a:r>
              <a:rPr lang="cs-CZ" sz="1400" dirty="0" smtClean="0"/>
              <a:t>b)	Stabilita – znamená stálost pohybových dovedností vůči nepříznivým účinkům vnějšího i vnitřního prostředí</a:t>
            </a:r>
          </a:p>
          <a:p>
            <a:pPr marL="452628" indent="-342900" algn="just">
              <a:buNone/>
            </a:pPr>
            <a:r>
              <a:rPr lang="cs-CZ" sz="1400" dirty="0" smtClean="0"/>
              <a:t>c)	Variabilita – znamená změnit některé části pohybových dovedností měnícím se podmínkám prostředí.  Představuje ochranu před vlivy, které by mohly narušit optimální průběh pohybu.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Základy sportovního tréninku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22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Složení sportovního tréninku</a:t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>	Technická příprava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556792"/>
            <a:ext cx="8363272" cy="4752528"/>
          </a:xfrm>
        </p:spPr>
        <p:txBody>
          <a:bodyPr>
            <a:noAutofit/>
          </a:bodyPr>
          <a:lstStyle/>
          <a:p>
            <a:pPr marL="452628" indent="-342900" algn="ctr">
              <a:buNone/>
            </a:pPr>
            <a:r>
              <a:rPr lang="cs-CZ" sz="1400" i="1" dirty="0" smtClean="0"/>
              <a:t>„Taktická příprava je složka sportovního tréninku, která se nazývá způsobem vedení sportovního boje. Zaměřuje se na jeho výklady a možnosti.“</a:t>
            </a:r>
          </a:p>
          <a:p>
            <a:pPr marL="452628" indent="-342900" algn="ctr">
              <a:buNone/>
            </a:pPr>
            <a:endParaRPr lang="cs-CZ" sz="1400" i="1" dirty="0" smtClean="0"/>
          </a:p>
          <a:p>
            <a:pPr marL="452628" indent="-342900" algn="just">
              <a:buNone/>
            </a:pPr>
            <a:r>
              <a:rPr lang="cs-CZ" sz="1400" dirty="0" smtClean="0"/>
              <a:t>1.	Základem vedení rozhodování při sportovním boji je </a:t>
            </a:r>
            <a:r>
              <a:rPr lang="cs-CZ" sz="1400" b="1" dirty="0" smtClean="0"/>
              <a:t>strategie.</a:t>
            </a:r>
            <a:r>
              <a:rPr lang="cs-CZ" sz="1400" dirty="0" smtClean="0"/>
              <a:t> (Tj. předem stanový a promyšlený </a:t>
            </a:r>
            <a:r>
              <a:rPr lang="cs-CZ" sz="1400" b="1" dirty="0" smtClean="0"/>
              <a:t>plán</a:t>
            </a:r>
            <a:r>
              <a:rPr lang="cs-CZ" sz="1400" dirty="0" smtClean="0"/>
              <a:t> sportovního boje, vedoucí prostřednictvím určitých </a:t>
            </a:r>
            <a:r>
              <a:rPr lang="cs-CZ" sz="1400" b="1" dirty="0" smtClean="0"/>
              <a:t>poznatků </a:t>
            </a:r>
            <a:r>
              <a:rPr lang="cs-CZ" sz="1400" dirty="0" smtClean="0"/>
              <a:t>k dosažení lepšího výsledku nebo plánovaného výsledku. )</a:t>
            </a:r>
          </a:p>
          <a:p>
            <a:pPr marL="452628" indent="-342900" algn="just">
              <a:buNone/>
            </a:pPr>
            <a:r>
              <a:rPr lang="cs-CZ" sz="1400" dirty="0" smtClean="0"/>
              <a:t>2.	Druhým základním pojmem je </a:t>
            </a:r>
            <a:r>
              <a:rPr lang="cs-CZ" sz="1400" b="1" dirty="0" smtClean="0"/>
              <a:t>Taktika</a:t>
            </a:r>
            <a:r>
              <a:rPr lang="cs-CZ" sz="1400" dirty="0" smtClean="0"/>
              <a:t>. Je to vlastní realizace dané strategie v průběhu </a:t>
            </a:r>
            <a:r>
              <a:rPr lang="cs-CZ" sz="1400" b="1" dirty="0" smtClean="0"/>
              <a:t>zápasu</a:t>
            </a:r>
            <a:r>
              <a:rPr lang="cs-CZ" sz="1400" dirty="0" smtClean="0"/>
              <a:t>. (Je prováděna prostřednictvím řešení souboru tzv. </a:t>
            </a:r>
            <a:r>
              <a:rPr lang="cs-CZ" sz="1400" b="1" dirty="0" smtClean="0"/>
              <a:t>konfliktních situací</a:t>
            </a:r>
            <a:r>
              <a:rPr lang="cs-CZ" sz="1400" dirty="0" smtClean="0"/>
              <a:t>) </a:t>
            </a:r>
          </a:p>
          <a:p>
            <a:pPr marL="452628" indent="-342900" algn="just">
              <a:buAutoNum type="arabicPeriod" startAt="2"/>
            </a:pPr>
            <a:endParaRPr lang="cs-CZ" sz="1400" b="1" dirty="0" smtClean="0"/>
          </a:p>
          <a:p>
            <a:pPr marL="452628" indent="-342900" algn="just">
              <a:buNone/>
            </a:pPr>
            <a:r>
              <a:rPr lang="cs-CZ" sz="1400" b="1" dirty="0" smtClean="0"/>
              <a:t>Konfliktní situace</a:t>
            </a:r>
          </a:p>
          <a:p>
            <a:pPr marL="452628" indent="-342900" algn="just">
              <a:buNone/>
            </a:pPr>
            <a:r>
              <a:rPr lang="cs-CZ" sz="1400" dirty="0" smtClean="0"/>
              <a:t>Je určitý úsek sportovního boje, který se řeší na základě jeho pochopení, při využití</a:t>
            </a:r>
          </a:p>
          <a:p>
            <a:pPr marL="452628" indent="-342900" algn="just">
              <a:buNone/>
            </a:pPr>
            <a:r>
              <a:rPr lang="cs-CZ" sz="1400" dirty="0" smtClean="0"/>
              <a:t>speciálních znalostí, dovedností, pohybových a intelektuálních schopností.</a:t>
            </a:r>
          </a:p>
          <a:p>
            <a:pPr marL="452628" indent="-342900" algn="just">
              <a:buNone/>
            </a:pPr>
            <a:endParaRPr lang="cs-CZ" sz="1400" dirty="0" smtClean="0"/>
          </a:p>
          <a:p>
            <a:pPr marL="452628" indent="-342900" algn="just">
              <a:buNone/>
            </a:pPr>
            <a:r>
              <a:rPr lang="cs-CZ" sz="1400" b="1" dirty="0" smtClean="0"/>
              <a:t>Fáze konfliktní situace</a:t>
            </a:r>
          </a:p>
          <a:p>
            <a:pPr marL="452628" indent="-342900" algn="just">
              <a:buNone/>
            </a:pPr>
            <a:r>
              <a:rPr lang="cs-CZ" sz="1400" dirty="0" smtClean="0"/>
              <a:t>1.	Vnímání a analýza (vznik situace, rozpoznání situace)</a:t>
            </a:r>
          </a:p>
          <a:p>
            <a:pPr marL="452628" indent="-342900" algn="just">
              <a:buNone/>
            </a:pPr>
            <a:r>
              <a:rPr lang="cs-CZ" sz="1400" dirty="0" smtClean="0"/>
              <a:t>2.	Myšlenkové řešení (rozbor situace, návrh řešení, výběr řešení)</a:t>
            </a:r>
          </a:p>
          <a:p>
            <a:pPr marL="452628" indent="-342900" algn="just">
              <a:buNone/>
            </a:pPr>
            <a:r>
              <a:rPr lang="cs-CZ" sz="1400" dirty="0" smtClean="0"/>
              <a:t>3.	Pohybové řešení (realizace řešení, zpětná vazba)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Základy sportovního tréninku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23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Složení sportovního tréninku</a:t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>	Taktická příprava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040560"/>
          </a:xfrm>
        </p:spPr>
        <p:txBody>
          <a:bodyPr>
            <a:normAutofit/>
          </a:bodyPr>
          <a:lstStyle/>
          <a:p>
            <a:pPr marL="452628" indent="-342900" algn="ctr">
              <a:buNone/>
            </a:pPr>
            <a:endParaRPr lang="cs-CZ" sz="1600" i="1" dirty="0" smtClean="0"/>
          </a:p>
          <a:p>
            <a:pPr marL="452628" indent="-342900" algn="ctr">
              <a:buNone/>
            </a:pPr>
            <a:r>
              <a:rPr lang="cs-CZ" sz="1600" i="1" dirty="0" smtClean="0"/>
              <a:t>„Osobnost je individuální jednota všech biologický i psychických vlastností, motivů a prožitků. Je vytvářena ve vztazích mezi lidmi.“</a:t>
            </a:r>
          </a:p>
          <a:p>
            <a:pPr marL="452628" indent="-342900" algn="just">
              <a:buNone/>
            </a:pPr>
            <a:endParaRPr lang="cs-CZ" sz="1600" i="1" dirty="0" smtClean="0"/>
          </a:p>
          <a:p>
            <a:pPr marL="452628" indent="-342900" algn="just">
              <a:buNone/>
            </a:pPr>
            <a:endParaRPr lang="cs-CZ" sz="1600" i="1" dirty="0" smtClean="0"/>
          </a:p>
          <a:p>
            <a:pPr marL="452628" indent="-342900" algn="ctr">
              <a:buNone/>
            </a:pPr>
            <a:r>
              <a:rPr lang="cs-CZ" sz="1600" b="1" dirty="0" smtClean="0"/>
              <a:t>JE  POTŘEBA  VYCHÁZET  Z  PSYCHOLOGIE!!</a:t>
            </a:r>
          </a:p>
          <a:p>
            <a:pPr marL="452628" indent="-342900" algn="ctr">
              <a:buNone/>
            </a:pPr>
            <a:endParaRPr lang="cs-CZ" sz="1600" b="1" dirty="0" smtClean="0"/>
          </a:p>
          <a:p>
            <a:pPr marL="452628" indent="-342900" algn="ctr">
              <a:buNone/>
            </a:pPr>
            <a:r>
              <a:rPr lang="cs-CZ" sz="1600" b="1" dirty="0" smtClean="0"/>
              <a:t>JE  DŮLEŽITOU  SOUČÁSTÍ  SPORTOVNÍ  PŘÍPRAVY!!</a:t>
            </a:r>
          </a:p>
          <a:p>
            <a:pPr marL="452628" indent="-342900" algn="ctr">
              <a:buNone/>
            </a:pPr>
            <a:endParaRPr lang="cs-CZ" sz="1600" b="1" dirty="0" smtClean="0"/>
          </a:p>
          <a:p>
            <a:pPr marL="452628" indent="-342900" algn="ctr">
              <a:buNone/>
            </a:pPr>
            <a:r>
              <a:rPr lang="cs-CZ" sz="1600" b="1" dirty="0" smtClean="0"/>
              <a:t>POMÁHÁ  POSOUVAT  VÝKONY  SPORTOVCŮ  K MAXIMÁLNĚ  MOŽNÝM HRANICÍM!!</a:t>
            </a:r>
          </a:p>
          <a:p>
            <a:pPr marL="452628" indent="-342900" algn="ctr">
              <a:buNone/>
            </a:pPr>
            <a:endParaRPr lang="cs-CZ" sz="1600" b="1" dirty="0" smtClean="0"/>
          </a:p>
          <a:p>
            <a:pPr marL="452628" indent="-342900" algn="ctr">
              <a:buNone/>
            </a:pPr>
            <a:endParaRPr lang="cs-CZ" sz="16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Základy sportovního tréninku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24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Složení sportovního tréninku</a:t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>	Psychologická příprava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040560"/>
          </a:xfrm>
        </p:spPr>
        <p:txBody>
          <a:bodyPr>
            <a:noAutofit/>
          </a:bodyPr>
          <a:lstStyle/>
          <a:p>
            <a:pPr marL="452628" indent="-342900" algn="just">
              <a:buNone/>
            </a:pPr>
            <a:r>
              <a:rPr lang="cs-CZ" sz="1400" b="1" dirty="0" smtClean="0"/>
              <a:t>Období:</a:t>
            </a:r>
          </a:p>
          <a:p>
            <a:pPr marL="452628" indent="-342900" algn="just">
              <a:buNone/>
            </a:pPr>
            <a:r>
              <a:rPr lang="cs-CZ" sz="1400" b="1" dirty="0" smtClean="0"/>
              <a:t>1. Mladší školní věk – </a:t>
            </a:r>
            <a:r>
              <a:rPr lang="cs-CZ" sz="1400" dirty="0" smtClean="0"/>
              <a:t>(6 – 10 let)</a:t>
            </a:r>
          </a:p>
          <a:p>
            <a:pPr marL="452628" indent="-342900" algn="just">
              <a:buNone/>
            </a:pPr>
            <a:r>
              <a:rPr lang="cs-CZ" sz="1400" dirty="0" smtClean="0"/>
              <a:t>a)	6 – 7 let – období pohybového neklidu </a:t>
            </a:r>
          </a:p>
          <a:p>
            <a:pPr marL="452628" indent="-342900" algn="just">
              <a:buNone/>
            </a:pPr>
            <a:r>
              <a:rPr lang="cs-CZ" sz="1400" dirty="0" smtClean="0"/>
              <a:t>b)	8 – 10 let – zlatý věk motoriky – děti se v tomto věku nejsnadněji učí pohybové 		          dovednosti, stačí perfektní ukázka.</a:t>
            </a:r>
          </a:p>
          <a:p>
            <a:pPr marL="452628" indent="-342900" algn="just">
              <a:buNone/>
            </a:pPr>
            <a:r>
              <a:rPr lang="cs-CZ" sz="1400" b="1" dirty="0" smtClean="0"/>
              <a:t>2. Starší školní věk – </a:t>
            </a:r>
            <a:r>
              <a:rPr lang="cs-CZ" sz="1400" dirty="0" smtClean="0"/>
              <a:t>(11 – 14 let)</a:t>
            </a:r>
          </a:p>
          <a:p>
            <a:pPr marL="452628" indent="-342900" algn="just">
              <a:buNone/>
            </a:pPr>
            <a:r>
              <a:rPr lang="cs-CZ" sz="1400" dirty="0" smtClean="0"/>
              <a:t>a)	10 – 12 let – do nástupu puberty, kde je snadné ještě učení</a:t>
            </a:r>
          </a:p>
          <a:p>
            <a:pPr marL="452628" indent="-342900" algn="just">
              <a:buNone/>
            </a:pPr>
            <a:r>
              <a:rPr lang="cs-CZ" sz="1400" dirty="0" smtClean="0"/>
              <a:t>b)	12 – 14 let – dochází k výraznému omezení učení, zhoršena je hlavně jeho kvalita</a:t>
            </a:r>
          </a:p>
          <a:p>
            <a:pPr marL="452628" indent="-342900" algn="just">
              <a:buAutoNum type="alphaLcParenR"/>
            </a:pPr>
            <a:endParaRPr lang="cs-CZ" sz="1400" dirty="0" smtClean="0"/>
          </a:p>
          <a:p>
            <a:pPr marL="452628" indent="-342900" algn="just">
              <a:buNone/>
            </a:pPr>
            <a:r>
              <a:rPr lang="cs-CZ" sz="1400" b="1" dirty="0" smtClean="0"/>
              <a:t>Senzitivní období – </a:t>
            </a:r>
            <a:r>
              <a:rPr lang="cs-CZ" sz="1400" dirty="0" smtClean="0"/>
              <a:t>pokud by trenér chtěl rozvíjet pohybové schopnosti v jiném věku než v příslušném senzitivním období, je efekt rozvoje nízký a časově nehospodárný.</a:t>
            </a:r>
          </a:p>
          <a:p>
            <a:pPr marL="452628" indent="-342900" algn="just">
              <a:buNone/>
            </a:pPr>
            <a:endParaRPr lang="cs-CZ" sz="1400" dirty="0" smtClean="0"/>
          </a:p>
          <a:p>
            <a:pPr marL="452628" indent="-342900" algn="just">
              <a:buNone/>
            </a:pPr>
            <a:r>
              <a:rPr lang="cs-CZ" sz="1400" b="1" dirty="0" smtClean="0"/>
              <a:t>a)	Silové schopnosti </a:t>
            </a:r>
          </a:p>
          <a:p>
            <a:pPr marL="452628" indent="-342900" algn="just">
              <a:buNone/>
            </a:pPr>
            <a:r>
              <a:rPr lang="cs-CZ" sz="1400" b="1" dirty="0" smtClean="0"/>
              <a:t>-	</a:t>
            </a:r>
            <a:r>
              <a:rPr lang="cs-CZ" sz="1400" dirty="0" smtClean="0"/>
              <a:t>až do konce staršího školního věku bychom měli rozvíjet především dynamickou sílu zaměřenou na explosivní sílu.</a:t>
            </a:r>
          </a:p>
          <a:p>
            <a:pPr marL="452628" indent="-342900" algn="just">
              <a:buNone/>
            </a:pPr>
            <a:r>
              <a:rPr lang="cs-CZ" sz="1400" dirty="0" smtClean="0"/>
              <a:t>-	Mezi 8 – 14 roky je u chlapců senzitivní období pro stimulaci explosivní síly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Mezi 14 – 18 let je vhodné pro rozvoj </a:t>
            </a:r>
            <a:r>
              <a:rPr lang="cs-CZ" sz="1400" dirty="0" err="1" smtClean="0"/>
              <a:t>maximáního</a:t>
            </a:r>
            <a:r>
              <a:rPr lang="cs-CZ" sz="1400" dirty="0" smtClean="0"/>
              <a:t> nárůstu svalové síly (nejvyšší produkce hormonů.</a:t>
            </a:r>
          </a:p>
          <a:p>
            <a:pPr marL="452628" indent="-342900" algn="just">
              <a:buNone/>
            </a:pPr>
            <a:endParaRPr lang="cs-CZ" sz="1400" dirty="0" smtClean="0"/>
          </a:p>
          <a:p>
            <a:pPr marL="452628" indent="-342900" algn="just">
              <a:buAutoNum type="alphaLcParenR"/>
            </a:pPr>
            <a:endParaRPr lang="cs-CZ" sz="1400" b="1" dirty="0" smtClean="0"/>
          </a:p>
          <a:p>
            <a:pPr marL="452628" indent="-342900" algn="just">
              <a:buNone/>
            </a:pPr>
            <a:endParaRPr lang="cs-CZ" sz="14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Základy sportovního tréninku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25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Sportovní příprava dětí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040560"/>
          </a:xfrm>
        </p:spPr>
        <p:txBody>
          <a:bodyPr>
            <a:noAutofit/>
          </a:bodyPr>
          <a:lstStyle/>
          <a:p>
            <a:pPr marL="452628" indent="-342900" algn="just">
              <a:buNone/>
            </a:pPr>
            <a:r>
              <a:rPr lang="cs-CZ" sz="1400" b="1" dirty="0" smtClean="0"/>
              <a:t>b)	Rychlostní  schopnosti 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Jsou spolu s obratnostními schopnostmi základní, na které by se měla soustředit příprava již nejmladších věkových kategoriích.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Věk 8 – 13 let vhodný pro rozvoj rychlosti reakce a jednotlivého pohybu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Věk 15 – 18 let vhodné pro rozvoj lokomoce. </a:t>
            </a:r>
          </a:p>
          <a:p>
            <a:pPr marL="452628" indent="-342900" algn="just">
              <a:buFontTx/>
              <a:buChar char="-"/>
            </a:pPr>
            <a:endParaRPr lang="cs-CZ" sz="1400" dirty="0" smtClean="0"/>
          </a:p>
          <a:p>
            <a:pPr marL="452628" indent="-342900" algn="just">
              <a:buNone/>
            </a:pPr>
            <a:r>
              <a:rPr lang="cs-CZ" sz="1400" b="1" dirty="0" smtClean="0"/>
              <a:t>c) 	Vytrvalostní schopnosti 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Tato schopnost lze chápat jako univerzální senzitivní období je po celý život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Uvádí se že od 4 let jsou děti schopné výrazných vytrvalostních výkonů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Zatížení u kterého dochází k výraznější produkci laktátu není vhodné zařazovat, pouze výjimečně</a:t>
            </a:r>
          </a:p>
          <a:p>
            <a:pPr marL="452628" indent="-342900" algn="just">
              <a:buNone/>
            </a:pPr>
            <a:endParaRPr lang="cs-CZ" sz="1400" dirty="0" smtClean="0"/>
          </a:p>
          <a:p>
            <a:pPr marL="452628" indent="-342900" algn="just">
              <a:buNone/>
            </a:pPr>
            <a:r>
              <a:rPr lang="cs-CZ" sz="1400" b="1" dirty="0" smtClean="0"/>
              <a:t>d) 	Obratnostní schopnosti 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7 – 12 let nejvhodnější období pro rozvoj obratnostních schopností (vůbec nejvhodnější je však období od 8 – 12 let – zlatý věk motoriky</a:t>
            </a:r>
          </a:p>
          <a:p>
            <a:pPr marL="452628" indent="-342900" algn="just">
              <a:buNone/>
            </a:pPr>
            <a:endParaRPr lang="cs-CZ" sz="1400" dirty="0" smtClean="0"/>
          </a:p>
          <a:p>
            <a:pPr marL="452628" indent="-342900" algn="just">
              <a:buNone/>
            </a:pPr>
            <a:r>
              <a:rPr lang="cs-CZ" sz="1400" b="1" dirty="0" smtClean="0"/>
              <a:t>e)	Pohyblivost </a:t>
            </a:r>
          </a:p>
          <a:p>
            <a:pPr marL="452628" indent="-342900" algn="just">
              <a:buNone/>
            </a:pPr>
            <a:r>
              <a:rPr lang="cs-CZ" sz="1400" dirty="0" smtClean="0"/>
              <a:t>- 8 – 12 let největší nárůst kloubní pohyblivosti </a:t>
            </a:r>
          </a:p>
          <a:p>
            <a:pPr marL="452628" indent="-342900" algn="just">
              <a:buNone/>
            </a:pPr>
            <a:endParaRPr lang="cs-CZ" sz="14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Základy sportovního tréninku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26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Sportovní příprava dětí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6000" b="1" dirty="0" smtClean="0"/>
              <a:t>II. Část</a:t>
            </a:r>
            <a:endParaRPr lang="cs-CZ" sz="60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27</a:t>
            </a:fld>
            <a:endParaRPr 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040560"/>
          </a:xfrm>
        </p:spPr>
        <p:txBody>
          <a:bodyPr>
            <a:noAutofit/>
          </a:bodyPr>
          <a:lstStyle/>
          <a:p>
            <a:pPr marL="452628" indent="-342900" algn="just">
              <a:buNone/>
            </a:pPr>
            <a:r>
              <a:rPr lang="cs-CZ" sz="1400" b="1" dirty="0" smtClean="0">
                <a:solidFill>
                  <a:srgbClr val="0070C0"/>
                </a:solidFill>
              </a:rPr>
              <a:t>Etapy sportovního tréninku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dlouhodobý trénink je vhodné členit do několika etap, které se od sebe odlišují svými cíly, úkoly a obsahem. Jsou různě dlouhé a jedna na druhou navazují, tzn. Jednotlivé etapy jsou od sebe oddělené ale zároveň se jedna do druhé prolínají.</a:t>
            </a:r>
          </a:p>
          <a:p>
            <a:pPr marL="452628" indent="-342900" algn="just">
              <a:buFontTx/>
              <a:buChar char="-"/>
            </a:pPr>
            <a:endParaRPr lang="cs-CZ" sz="1400" dirty="0" smtClean="0"/>
          </a:p>
          <a:p>
            <a:pPr marL="452628" indent="-342900" algn="just">
              <a:buNone/>
            </a:pPr>
            <a:r>
              <a:rPr lang="cs-CZ" sz="1400" b="1" dirty="0" smtClean="0"/>
              <a:t>Etapa sportovní </a:t>
            </a:r>
            <a:r>
              <a:rPr lang="cs-CZ" sz="1400" b="1" dirty="0" err="1" smtClean="0"/>
              <a:t>předpřípravy</a:t>
            </a:r>
            <a:endParaRPr lang="cs-CZ" sz="1400" b="1" dirty="0" smtClean="0"/>
          </a:p>
          <a:p>
            <a:pPr marL="452628" indent="-342900" algn="just">
              <a:buNone/>
            </a:pPr>
            <a:r>
              <a:rPr lang="cs-CZ" sz="1400" b="1" dirty="0" smtClean="0"/>
              <a:t>Etapa základního tréninku</a:t>
            </a:r>
          </a:p>
          <a:p>
            <a:pPr marL="452628" indent="-342900" algn="just">
              <a:buNone/>
            </a:pPr>
            <a:r>
              <a:rPr lang="cs-CZ" sz="1400" b="1" dirty="0" smtClean="0"/>
              <a:t>Etapa specializovaného tréninku</a:t>
            </a:r>
          </a:p>
          <a:p>
            <a:pPr marL="452628" indent="-342900" algn="just">
              <a:buNone/>
            </a:pPr>
            <a:r>
              <a:rPr lang="cs-CZ" sz="1400" b="1" dirty="0" smtClean="0"/>
              <a:t>Etapa vrcholového tréninku</a:t>
            </a:r>
          </a:p>
          <a:p>
            <a:pPr marL="452628" indent="-342900" algn="just">
              <a:buNone/>
            </a:pPr>
            <a:endParaRPr lang="cs-CZ" sz="1400" b="1" dirty="0" smtClean="0"/>
          </a:p>
          <a:p>
            <a:pPr marL="452628" indent="-342900" algn="just">
              <a:buNone/>
            </a:pPr>
            <a:r>
              <a:rPr lang="cs-CZ" sz="1400" b="1" dirty="0" smtClean="0"/>
              <a:t>1.	Etapa sportovní </a:t>
            </a:r>
            <a:r>
              <a:rPr lang="cs-CZ" sz="1400" b="1" dirty="0" err="1" smtClean="0"/>
              <a:t>předpřípravy</a:t>
            </a:r>
            <a:r>
              <a:rPr lang="cs-CZ" sz="1400" b="1" dirty="0" smtClean="0"/>
              <a:t> - </a:t>
            </a:r>
            <a:r>
              <a:rPr lang="cs-CZ" sz="1400" dirty="0" smtClean="0"/>
              <a:t>počáteční fáze sport.tréninku.</a:t>
            </a:r>
          </a:p>
          <a:p>
            <a:pPr marL="452628" indent="-342900" algn="just">
              <a:buNone/>
            </a:pPr>
            <a:r>
              <a:rPr lang="cs-CZ" sz="1400" dirty="0" smtClean="0"/>
              <a:t> - trénink je zaměřen na zvládnutí co nevětšího množství pohybových dovedností, základů techniky a na všestranný rozvoj pohybových schopností. </a:t>
            </a:r>
          </a:p>
          <a:p>
            <a:pPr marL="452628" indent="-342900" algn="just">
              <a:buNone/>
            </a:pPr>
            <a:r>
              <a:rPr lang="cs-CZ" sz="1400" dirty="0" smtClean="0"/>
              <a:t>Úkoly které plní:</a:t>
            </a:r>
          </a:p>
          <a:p>
            <a:pPr marL="452628" indent="-342900" algn="just">
              <a:buNone/>
            </a:pPr>
            <a:r>
              <a:rPr lang="cs-CZ" sz="1400" dirty="0" smtClean="0"/>
              <a:t>a)	Optimální psychický a tělesný rozvoj dítěte</a:t>
            </a:r>
          </a:p>
          <a:p>
            <a:pPr marL="452628" indent="-342900" algn="just">
              <a:buNone/>
            </a:pPr>
            <a:r>
              <a:rPr lang="cs-CZ" sz="1400" dirty="0" smtClean="0"/>
              <a:t>b)	Upevňování zdraví</a:t>
            </a:r>
          </a:p>
          <a:p>
            <a:pPr marL="452628" indent="-342900" algn="just">
              <a:buNone/>
            </a:pPr>
            <a:r>
              <a:rPr lang="cs-CZ" sz="1400" dirty="0" smtClean="0"/>
              <a:t>c)	Zajištění všestranného funkčního rozvoje</a:t>
            </a:r>
          </a:p>
          <a:p>
            <a:pPr marL="452628" indent="-342900" algn="just">
              <a:buNone/>
            </a:pPr>
            <a:r>
              <a:rPr lang="cs-CZ" sz="1400" dirty="0" smtClean="0"/>
              <a:t>d)	Vytvoření kladného vztahu k pravidelnému cvičení a tréninku</a:t>
            </a:r>
          </a:p>
          <a:p>
            <a:pPr marL="452628" indent="-342900" algn="just">
              <a:buNone/>
            </a:pPr>
            <a:endParaRPr lang="cs-CZ" sz="14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Základy sportovního tréninku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28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6</a:t>
            </a:r>
            <a:r>
              <a:rPr lang="cs-CZ" sz="3600" b="1" dirty="0" smtClean="0">
                <a:solidFill>
                  <a:srgbClr val="0070C0"/>
                </a:solidFill>
              </a:rPr>
              <a:t>. </a:t>
            </a:r>
            <a:r>
              <a:rPr lang="cs-CZ" sz="3600" dirty="0" smtClean="0">
                <a:solidFill>
                  <a:srgbClr val="0070C0"/>
                </a:solidFill>
              </a:rPr>
              <a:t>Dlouhodobá koncepce sportovního 			tréninku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980728"/>
            <a:ext cx="8363272" cy="5040560"/>
          </a:xfrm>
        </p:spPr>
        <p:txBody>
          <a:bodyPr>
            <a:noAutofit/>
          </a:bodyPr>
          <a:lstStyle/>
          <a:p>
            <a:pPr marL="452628" indent="-342900" algn="just">
              <a:buNone/>
            </a:pPr>
            <a:r>
              <a:rPr lang="cs-CZ" sz="1400" dirty="0" smtClean="0"/>
              <a:t> </a:t>
            </a:r>
            <a:r>
              <a:rPr lang="cs-CZ" sz="1400" b="1" dirty="0" smtClean="0"/>
              <a:t>2.	Etapa základního tréninku – </a:t>
            </a:r>
            <a:r>
              <a:rPr lang="cs-CZ" sz="1400" dirty="0" smtClean="0"/>
              <a:t>navazuje na etapu sportovní </a:t>
            </a:r>
            <a:r>
              <a:rPr lang="cs-CZ" sz="1400" dirty="0" err="1" smtClean="0"/>
              <a:t>předpřípravy</a:t>
            </a:r>
            <a:r>
              <a:rPr lang="cs-CZ" sz="1400" dirty="0" smtClean="0"/>
              <a:t> 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Je pro ni charakteristický postupný růst speciální výkonnosti dosahované na základě všestranné přípravy.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Etapa trvá přibližně od 10 – 13 roku dětí. </a:t>
            </a:r>
          </a:p>
          <a:p>
            <a:pPr marL="452628" indent="-342900" algn="just">
              <a:buNone/>
            </a:pPr>
            <a:r>
              <a:rPr lang="cs-CZ" sz="1400" dirty="0" smtClean="0"/>
              <a:t>Úkoly: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Rozvíjet šíři pohybového fondu ve všeobecné přípravě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Osvojit si co nejvíce možných pohybových dovedností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Na konci této etapy se nacvičují základní taktické dovednosti – ale ještě spojené s technickými dovednostmi.</a:t>
            </a:r>
          </a:p>
          <a:p>
            <a:pPr marL="452628" indent="-342900" algn="just">
              <a:buFontTx/>
              <a:buChar char="-"/>
            </a:pPr>
            <a:endParaRPr lang="cs-CZ" sz="1400" dirty="0" smtClean="0"/>
          </a:p>
          <a:p>
            <a:pPr marL="452628" indent="-342900" algn="just">
              <a:buNone/>
            </a:pPr>
            <a:r>
              <a:rPr lang="cs-CZ" sz="1400" b="1" dirty="0" smtClean="0"/>
              <a:t>3.	Etapa specializovaného tréninku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Postupné zvyšující se intenzita tréninkového zatížení a přechod ke specializovaným tréninkovým podnětům.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Začíná po 13 roce a končí okolo 17 let. </a:t>
            </a:r>
          </a:p>
          <a:p>
            <a:pPr marL="452628" indent="-342900" algn="just">
              <a:buNone/>
            </a:pPr>
            <a:r>
              <a:rPr lang="cs-CZ" sz="1400" dirty="0" smtClean="0"/>
              <a:t>Úkoly: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Rozvoj základních a speciálních pohybových schopností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Rozšiřování zásoby pohybových dovedností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Zvládání a zdokonalování účelné techniky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formování výkonové motivace 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Upevňování životního způsobu s ohledem na požadavky tréninku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Základy sportovního tréninku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29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Dlouhodobá koncepce sportovního 				tréninku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1400" b="1" dirty="0" smtClean="0"/>
              <a:t>Kyselina </a:t>
            </a:r>
            <a:r>
              <a:rPr lang="cs-CZ" sz="1400" b="1" dirty="0" err="1" smtClean="0"/>
              <a:t>adenosintrifosforečná</a:t>
            </a:r>
            <a:r>
              <a:rPr lang="cs-CZ" sz="1400" dirty="0" smtClean="0"/>
              <a:t>  </a:t>
            </a:r>
            <a:r>
              <a:rPr lang="cs-CZ" sz="1400" b="1" dirty="0" smtClean="0"/>
              <a:t>(ATP)</a:t>
            </a:r>
            <a:r>
              <a:rPr lang="cs-CZ" sz="1400" dirty="0" smtClean="0"/>
              <a:t>– nejpoužívanější a nejdůležitější sloučenina </a:t>
            </a:r>
          </a:p>
          <a:p>
            <a:pPr algn="just">
              <a:buNone/>
            </a:pPr>
            <a:endParaRPr lang="cs-CZ" sz="1400" dirty="0" smtClean="0"/>
          </a:p>
          <a:p>
            <a:pPr algn="just">
              <a:buNone/>
            </a:pPr>
            <a:r>
              <a:rPr lang="cs-CZ" sz="1400" b="1" dirty="0" smtClean="0"/>
              <a:t>Zóny energetického krytí</a:t>
            </a:r>
            <a:r>
              <a:rPr lang="cs-CZ" sz="1400" dirty="0" smtClean="0"/>
              <a:t> –  se dělí podle typu sloučenin zapojených do </a:t>
            </a:r>
            <a:r>
              <a:rPr lang="cs-CZ" sz="1400" dirty="0" err="1" smtClean="0"/>
              <a:t>resyntézu</a:t>
            </a:r>
            <a:r>
              <a:rPr lang="cs-CZ" sz="1400" dirty="0" smtClean="0"/>
              <a:t> ATP</a:t>
            </a:r>
          </a:p>
          <a:p>
            <a:pPr algn="just">
              <a:buNone/>
            </a:pPr>
            <a:endParaRPr lang="cs-CZ" sz="1400" dirty="0" smtClean="0"/>
          </a:p>
          <a:p>
            <a:pPr algn="just">
              <a:buNone/>
            </a:pPr>
            <a:endParaRPr lang="cs-CZ" sz="1400" dirty="0" smtClean="0"/>
          </a:p>
          <a:p>
            <a:pPr algn="just">
              <a:buNone/>
            </a:pPr>
            <a:r>
              <a:rPr lang="cs-CZ" sz="1400" dirty="0" smtClean="0"/>
              <a:t>Pro </a:t>
            </a:r>
            <a:r>
              <a:rPr lang="cs-CZ" sz="1400" dirty="0" err="1" smtClean="0"/>
              <a:t>resyntézu</a:t>
            </a:r>
            <a:r>
              <a:rPr lang="cs-CZ" sz="1400" dirty="0" smtClean="0"/>
              <a:t> ATP využívá tělo 3 základní látky:</a:t>
            </a:r>
          </a:p>
          <a:p>
            <a:pPr marL="452628" indent="-342900" algn="just">
              <a:buNone/>
            </a:pPr>
            <a:r>
              <a:rPr lang="cs-CZ" sz="1400" dirty="0" smtClean="0"/>
              <a:t>a)  	</a:t>
            </a:r>
            <a:r>
              <a:rPr lang="cs-CZ" sz="1400" dirty="0" err="1" smtClean="0"/>
              <a:t>Kreatinfosfát</a:t>
            </a:r>
            <a:r>
              <a:rPr lang="cs-CZ" sz="1400" dirty="0" smtClean="0"/>
              <a:t> (CP) – jedná se tako o </a:t>
            </a:r>
            <a:r>
              <a:rPr lang="cs-CZ" sz="1400" dirty="0" err="1" smtClean="0"/>
              <a:t>makroergní</a:t>
            </a:r>
            <a:r>
              <a:rPr lang="cs-CZ" sz="1400" dirty="0" smtClean="0"/>
              <a:t> fosfát</a:t>
            </a:r>
          </a:p>
          <a:p>
            <a:pPr marL="452628" indent="-342900" algn="just">
              <a:buNone/>
            </a:pPr>
            <a:r>
              <a:rPr lang="cs-CZ" sz="1400" dirty="0" smtClean="0"/>
              <a:t>b)	Glukóza – získáváme ji rozštěpením glykogenu (proces štěpení cukru – glykolýza)</a:t>
            </a:r>
          </a:p>
          <a:p>
            <a:pPr marL="452628" indent="-342900" algn="just">
              <a:buNone/>
            </a:pPr>
            <a:r>
              <a:rPr lang="cs-CZ" sz="1400" dirty="0" smtClean="0"/>
              <a:t>c) 	Tuky – získávanou v procesu zvanou lipolýza</a:t>
            </a:r>
          </a:p>
          <a:p>
            <a:pPr marL="452628" indent="-342900" algn="just">
              <a:buNone/>
            </a:pPr>
            <a:endParaRPr lang="cs-CZ" sz="1400" dirty="0" smtClean="0"/>
          </a:p>
          <a:p>
            <a:pPr marL="452628" indent="-342900" algn="just">
              <a:buNone/>
            </a:pPr>
            <a:endParaRPr lang="cs-CZ" sz="1400" dirty="0" smtClean="0"/>
          </a:p>
          <a:p>
            <a:pPr marL="452628" indent="-342900" algn="just">
              <a:buNone/>
            </a:pPr>
            <a:r>
              <a:rPr lang="cs-CZ" sz="1400" dirty="0" smtClean="0"/>
              <a:t> </a:t>
            </a:r>
          </a:p>
          <a:p>
            <a:pPr marL="452628" indent="-342900" algn="just">
              <a:buAutoNum type="alphaLcParenR" startAt="2"/>
            </a:pPr>
            <a:endParaRPr lang="cs-CZ" sz="1400" dirty="0" smtClean="0"/>
          </a:p>
          <a:p>
            <a:pPr algn="just">
              <a:buNone/>
            </a:pPr>
            <a:endParaRPr lang="cs-CZ" sz="1400" dirty="0" smtClean="0"/>
          </a:p>
          <a:p>
            <a:pPr algn="just">
              <a:buNone/>
            </a:pPr>
            <a:endParaRPr lang="cs-CZ" sz="1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70C0"/>
                </a:solidFill>
              </a:rPr>
              <a:t> Zóny energetického krytí</a:t>
            </a:r>
            <a:endParaRPr lang="cs-CZ" sz="3600" b="1" dirty="0">
              <a:solidFill>
                <a:srgbClr val="0070C0"/>
              </a:solidFill>
            </a:endParaRPr>
          </a:p>
        </p:txBody>
      </p:sp>
      <p:cxnSp>
        <p:nvCxnSpPr>
          <p:cNvPr id="8" name="Přímá spojovací šipka 7"/>
          <p:cNvCxnSpPr/>
          <p:nvPr/>
        </p:nvCxnSpPr>
        <p:spPr>
          <a:xfrm>
            <a:off x="4644008" y="134076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6588224" y="134076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Skupina 19"/>
          <p:cNvGrpSpPr/>
          <p:nvPr/>
        </p:nvGrpSpPr>
        <p:grpSpPr>
          <a:xfrm>
            <a:off x="1403648" y="4653136"/>
            <a:ext cx="6696744" cy="1224136"/>
            <a:chOff x="1043608" y="4437112"/>
            <a:chExt cx="6696744" cy="1224136"/>
          </a:xfrm>
        </p:grpSpPr>
        <p:sp>
          <p:nvSpPr>
            <p:cNvPr id="13" name="Elipsa 12"/>
            <p:cNvSpPr/>
            <p:nvPr/>
          </p:nvSpPr>
          <p:spPr>
            <a:xfrm>
              <a:off x="1043608" y="5085184"/>
              <a:ext cx="2592288" cy="5040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dirty="0" smtClean="0"/>
                <a:t>Za přítomnosti kyslíku</a:t>
              </a:r>
              <a:endParaRPr lang="cs-CZ" sz="1600" dirty="0"/>
            </a:p>
          </p:txBody>
        </p:sp>
        <p:sp>
          <p:nvSpPr>
            <p:cNvPr id="14" name="Zaoblený obdélník 13"/>
            <p:cNvSpPr/>
            <p:nvPr/>
          </p:nvSpPr>
          <p:spPr>
            <a:xfrm>
              <a:off x="3275856" y="4437112"/>
              <a:ext cx="2232248" cy="43204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dirty="0" smtClean="0"/>
                <a:t>RESYNTÉZA ATP</a:t>
              </a:r>
              <a:endParaRPr lang="cs-CZ" sz="1600" dirty="0"/>
            </a:p>
          </p:txBody>
        </p:sp>
        <p:sp>
          <p:nvSpPr>
            <p:cNvPr id="15" name="Elipsa 14"/>
            <p:cNvSpPr/>
            <p:nvPr/>
          </p:nvSpPr>
          <p:spPr>
            <a:xfrm>
              <a:off x="5148064" y="5157192"/>
              <a:ext cx="2592288" cy="5040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dirty="0" smtClean="0"/>
                <a:t>Bez přítomnosti kyslíku</a:t>
              </a:r>
              <a:endParaRPr lang="cs-CZ" sz="1600" dirty="0"/>
            </a:p>
          </p:txBody>
        </p:sp>
        <p:cxnSp>
          <p:nvCxnSpPr>
            <p:cNvPr id="17" name="Přímá spojovací šipka 16"/>
            <p:cNvCxnSpPr>
              <a:stCxn id="14" idx="1"/>
            </p:cNvCxnSpPr>
            <p:nvPr/>
          </p:nvCxnSpPr>
          <p:spPr>
            <a:xfrm rot="10800000" flipV="1">
              <a:off x="2555776" y="4653136"/>
              <a:ext cx="720080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ovací šipka 18"/>
            <p:cNvCxnSpPr>
              <a:stCxn id="14" idx="3"/>
            </p:cNvCxnSpPr>
            <p:nvPr/>
          </p:nvCxnSpPr>
          <p:spPr>
            <a:xfrm>
              <a:off x="5508104" y="4653136"/>
              <a:ext cx="1008112" cy="5040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5040560"/>
          </a:xfrm>
        </p:spPr>
        <p:txBody>
          <a:bodyPr>
            <a:normAutofit/>
          </a:bodyPr>
          <a:lstStyle/>
          <a:p>
            <a:pPr marL="452628" indent="-342900" algn="just">
              <a:buNone/>
            </a:pPr>
            <a:r>
              <a:rPr lang="cs-CZ" sz="1400" dirty="0" smtClean="0"/>
              <a:t> </a:t>
            </a:r>
            <a:r>
              <a:rPr lang="cs-CZ" sz="1400" b="1" dirty="0" smtClean="0"/>
              <a:t>2.	Etapa vrcholového tréninku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Věkový rozptyl v této etapě je značný. Proto je nutné plně respektovat biologické a psychické vlastnosti příslušné věkové kategorie. Důležitý je individuální přístup trenéra.</a:t>
            </a:r>
          </a:p>
          <a:p>
            <a:pPr marL="452628" indent="-342900" algn="just">
              <a:buNone/>
            </a:pPr>
            <a:r>
              <a:rPr lang="cs-CZ" sz="1400" dirty="0" smtClean="0"/>
              <a:t>Úkoly: 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Dlouhodobě plánovat vysoké sport. Cíle a veškeré úsilí směřovat k jejich splnění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Rozvojem funkční, kondiční a psychické připravenosti vytvářet předpoklady pro další růst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Zdokonalovat a stabilizovat sportovní techniku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Rozvíjet taktické mistrovství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Upevňovat rysy osobnosti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Podřídit životní způsob požadavkům tréninku</a:t>
            </a:r>
          </a:p>
          <a:p>
            <a:pPr marL="452628" indent="-342900" algn="just">
              <a:buNone/>
            </a:pPr>
            <a:endParaRPr lang="cs-CZ" sz="1400" dirty="0" smtClean="0"/>
          </a:p>
          <a:p>
            <a:pPr marL="452628" indent="-342900" algn="just">
              <a:buFontTx/>
              <a:buChar char="-"/>
            </a:pPr>
            <a:endParaRPr lang="cs-CZ" sz="14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Základy sportovního tréninku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30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Dlouhodobá koncepce sportovního 			tréninku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040560"/>
          </a:xfrm>
        </p:spPr>
        <p:txBody>
          <a:bodyPr>
            <a:noAutofit/>
          </a:bodyPr>
          <a:lstStyle/>
          <a:p>
            <a:pPr marL="452628" indent="-342900" algn="ctr">
              <a:buNone/>
            </a:pPr>
            <a:r>
              <a:rPr lang="cs-CZ" sz="1400" i="1" dirty="0" smtClean="0"/>
              <a:t>„Tréninkové cykly definujeme jako více či méně obdobné tréninkové úseky mající obdobný obsah i rozsah a které plní určité tréninkové úkoly.“</a:t>
            </a:r>
          </a:p>
          <a:p>
            <a:pPr marL="452628" indent="-342900" algn="just">
              <a:buNone/>
            </a:pPr>
            <a:r>
              <a:rPr lang="cs-CZ" sz="1400" b="1" dirty="0" smtClean="0"/>
              <a:t>Typy cyklů</a:t>
            </a:r>
          </a:p>
          <a:p>
            <a:pPr marL="452628" indent="-342900" algn="just">
              <a:buNone/>
            </a:pPr>
            <a:r>
              <a:rPr lang="cs-CZ" sz="1400" b="1" dirty="0" smtClean="0"/>
              <a:t>1.	Víceletý cyklus </a:t>
            </a:r>
            <a:r>
              <a:rPr lang="cs-CZ" sz="1400" dirty="0" smtClean="0"/>
              <a:t>– uplatnění u reprezentačních družstev a u přípravy mládeže</a:t>
            </a:r>
          </a:p>
          <a:p>
            <a:pPr marL="452628" indent="-342900" algn="just">
              <a:buNone/>
            </a:pPr>
            <a:r>
              <a:rPr lang="cs-CZ" sz="1400" b="1" dirty="0" smtClean="0"/>
              <a:t>2.	Roční tréninkový cyklus </a:t>
            </a:r>
            <a:r>
              <a:rPr lang="cs-CZ" sz="1400" dirty="0" smtClean="0"/>
              <a:t>– skládá se z </a:t>
            </a:r>
            <a:r>
              <a:rPr lang="cs-CZ" sz="1400" dirty="0" err="1" smtClean="0"/>
              <a:t>makrocyklů</a:t>
            </a:r>
            <a:endParaRPr lang="cs-CZ" sz="1400" dirty="0" smtClean="0"/>
          </a:p>
          <a:p>
            <a:pPr marL="452628" indent="-342900" algn="just">
              <a:buNone/>
            </a:pPr>
            <a:r>
              <a:rPr lang="cs-CZ" sz="1400" b="1" dirty="0" smtClean="0"/>
              <a:t>3.	</a:t>
            </a:r>
            <a:r>
              <a:rPr lang="cs-CZ" sz="1400" b="1" dirty="0" err="1" smtClean="0"/>
              <a:t>Makrocyklus</a:t>
            </a:r>
            <a:r>
              <a:rPr lang="cs-CZ" sz="1400" dirty="0" smtClean="0"/>
              <a:t> – 	dlouhodobý cyklus, (tzv. období ročního </a:t>
            </a:r>
            <a:r>
              <a:rPr lang="cs-CZ" sz="1400" dirty="0" err="1" smtClean="0"/>
              <a:t>tr.cyklu</a:t>
            </a:r>
            <a:r>
              <a:rPr lang="cs-CZ" sz="1400" dirty="0" smtClean="0"/>
              <a:t>). Délka 1 – 3 měsíce. V 		praxi rozeznáváme: přípravný, </a:t>
            </a:r>
            <a:r>
              <a:rPr lang="cs-CZ" sz="1400" dirty="0" err="1" smtClean="0"/>
              <a:t>předzávodní</a:t>
            </a:r>
            <a:r>
              <a:rPr lang="cs-CZ" sz="1400" dirty="0" smtClean="0"/>
              <a:t>, závodní a přechodné 		</a:t>
            </a:r>
            <a:r>
              <a:rPr lang="cs-CZ" sz="1400" dirty="0" err="1" smtClean="0"/>
              <a:t>obodbí</a:t>
            </a:r>
            <a:r>
              <a:rPr lang="cs-CZ" sz="1400" dirty="0" smtClean="0"/>
              <a:t>.</a:t>
            </a:r>
          </a:p>
          <a:p>
            <a:pPr marL="452628" indent="-342900" algn="just">
              <a:buNone/>
            </a:pPr>
            <a:r>
              <a:rPr lang="cs-CZ" sz="1400" b="1" dirty="0" smtClean="0"/>
              <a:t>4.	</a:t>
            </a:r>
            <a:r>
              <a:rPr lang="cs-CZ" sz="1400" b="1" dirty="0" err="1" smtClean="0"/>
              <a:t>Mezocyklus</a:t>
            </a:r>
            <a:r>
              <a:rPr lang="cs-CZ" sz="1400" b="1" dirty="0" smtClean="0"/>
              <a:t> - </a:t>
            </a:r>
            <a:r>
              <a:rPr lang="cs-CZ" sz="1400" dirty="0" smtClean="0"/>
              <a:t>	střednědobý cyklus – zpravidla 4 týdny (ale i delší 5 – 6) nebo kratší (2 		týdny). Je tvořen spojením 2 a více mikrocyklů.</a:t>
            </a:r>
          </a:p>
          <a:p>
            <a:pPr marL="452628" indent="-342900" algn="just">
              <a:buNone/>
            </a:pPr>
            <a:r>
              <a:rPr lang="cs-CZ" sz="1400" b="1" dirty="0" smtClean="0"/>
              <a:t>5.	Mikrocyklus </a:t>
            </a:r>
            <a:r>
              <a:rPr lang="cs-CZ" sz="1400" dirty="0" smtClean="0"/>
              <a:t>- 	krátkodobý cyklus, zpravidla týdenní nebo kratší (3 – 4 dny) či delší (10 		dnů).</a:t>
            </a:r>
            <a:r>
              <a:rPr lang="cs-CZ" sz="1400" b="1" dirty="0" smtClean="0"/>
              <a:t> Je základní jednotkou cyklů.</a:t>
            </a:r>
          </a:p>
          <a:p>
            <a:pPr marL="452628" indent="-342900" algn="just">
              <a:buNone/>
            </a:pPr>
            <a:r>
              <a:rPr lang="cs-CZ" sz="1400" b="1" dirty="0" smtClean="0">
                <a:solidFill>
                  <a:srgbClr val="0070C0"/>
                </a:solidFill>
              </a:rPr>
              <a:t>Roční tréninkový cyklus</a:t>
            </a:r>
          </a:p>
          <a:p>
            <a:pPr marL="452628" indent="-342900" algn="just">
              <a:buFontTx/>
              <a:buChar char="-"/>
            </a:pPr>
            <a:r>
              <a:rPr lang="cs-CZ" sz="1400" dirty="0" err="1" smtClean="0"/>
              <a:t>Makrocyklus</a:t>
            </a:r>
            <a:r>
              <a:rPr lang="cs-CZ" sz="1400" dirty="0" smtClean="0"/>
              <a:t> přípravného období</a:t>
            </a:r>
          </a:p>
          <a:p>
            <a:pPr marL="452628" indent="-342900" algn="just">
              <a:buFontTx/>
              <a:buChar char="-"/>
            </a:pPr>
            <a:r>
              <a:rPr lang="cs-CZ" sz="1400" dirty="0" err="1" smtClean="0"/>
              <a:t>Makrocyklus</a:t>
            </a:r>
            <a:r>
              <a:rPr lang="cs-CZ" sz="1400" dirty="0" smtClean="0"/>
              <a:t> </a:t>
            </a:r>
            <a:r>
              <a:rPr lang="cs-CZ" sz="1400" dirty="0" err="1" smtClean="0"/>
              <a:t>předzávodního</a:t>
            </a:r>
            <a:r>
              <a:rPr lang="cs-CZ" sz="1400" dirty="0" smtClean="0"/>
              <a:t> období</a:t>
            </a:r>
          </a:p>
          <a:p>
            <a:pPr marL="452628" indent="-342900" algn="just">
              <a:buFontTx/>
              <a:buChar char="-"/>
            </a:pPr>
            <a:r>
              <a:rPr lang="cs-CZ" sz="1400" dirty="0" err="1" smtClean="0"/>
              <a:t>Makrocyklus</a:t>
            </a:r>
            <a:r>
              <a:rPr lang="cs-CZ" sz="1400" dirty="0" smtClean="0"/>
              <a:t> závodního období I.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Regenerační a rozvíjející </a:t>
            </a:r>
            <a:r>
              <a:rPr lang="cs-CZ" sz="1400" dirty="0" err="1" smtClean="0"/>
              <a:t>mezocyklus</a:t>
            </a:r>
            <a:endParaRPr lang="cs-CZ" sz="1400" dirty="0" smtClean="0"/>
          </a:p>
          <a:p>
            <a:pPr marL="452628" indent="-342900" algn="just">
              <a:buFontTx/>
              <a:buChar char="-"/>
            </a:pPr>
            <a:r>
              <a:rPr lang="cs-CZ" sz="1400" dirty="0" err="1" smtClean="0"/>
              <a:t>Makrocyklus</a:t>
            </a:r>
            <a:r>
              <a:rPr lang="cs-CZ" sz="1400" dirty="0" smtClean="0"/>
              <a:t> závodního období II.</a:t>
            </a:r>
          </a:p>
          <a:p>
            <a:pPr marL="452628" indent="-342900" algn="just">
              <a:buFontTx/>
              <a:buChar char="-"/>
            </a:pPr>
            <a:r>
              <a:rPr lang="cs-CZ" sz="1400" dirty="0" err="1" smtClean="0"/>
              <a:t>Makrocyklus</a:t>
            </a:r>
            <a:r>
              <a:rPr lang="cs-CZ" sz="1400" dirty="0" smtClean="0"/>
              <a:t> přechodného období</a:t>
            </a:r>
          </a:p>
          <a:p>
            <a:pPr marL="452628" indent="-342900" algn="just">
              <a:buFontTx/>
              <a:buChar char="-"/>
            </a:pPr>
            <a:endParaRPr lang="cs-CZ" sz="14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Základy sportovního tréninku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31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Cykly ve sportovním tréninku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980728"/>
            <a:ext cx="8363272" cy="5040560"/>
          </a:xfrm>
        </p:spPr>
        <p:txBody>
          <a:bodyPr>
            <a:noAutofit/>
          </a:bodyPr>
          <a:lstStyle/>
          <a:p>
            <a:pPr marL="452628" indent="-342900" algn="just">
              <a:buNone/>
            </a:pPr>
            <a:r>
              <a:rPr lang="cs-CZ" sz="1400" b="1" dirty="0" err="1" smtClean="0">
                <a:solidFill>
                  <a:srgbClr val="0070C0"/>
                </a:solidFill>
              </a:rPr>
              <a:t>Makrocyklus</a:t>
            </a:r>
            <a:endParaRPr lang="cs-CZ" sz="1400" b="1" dirty="0" smtClean="0">
              <a:solidFill>
                <a:srgbClr val="0070C0"/>
              </a:solidFill>
            </a:endParaRPr>
          </a:p>
          <a:p>
            <a:pPr marL="452628" indent="-342900" algn="just">
              <a:buNone/>
            </a:pPr>
            <a:r>
              <a:rPr lang="cs-CZ" sz="1400" b="1" dirty="0" smtClean="0"/>
              <a:t>1.	Přípravné období</a:t>
            </a:r>
            <a:r>
              <a:rPr lang="cs-CZ" sz="1400" dirty="0" smtClean="0"/>
              <a:t> – dělí se na 2 etapy. První etapa – obecně zaměřená, druhé – speciálně. 		Každá trvá přibližně 6 týdnů. </a:t>
            </a:r>
          </a:p>
          <a:p>
            <a:pPr marL="452628" indent="-342900" algn="just">
              <a:buNone/>
            </a:pPr>
            <a:r>
              <a:rPr lang="cs-CZ" sz="1400" dirty="0" smtClean="0"/>
              <a:t>a) První etapa – 	dochází ke zvyšování objemu tréninku. Dodržují se zde zásady 	všestrannosti tréninku. Tréninkové prostředky by měly být spíše obecného 	charakteru. Z hlediska energetického krytí zatěžujeme zejména ANP a O2.</a:t>
            </a:r>
          </a:p>
          <a:p>
            <a:pPr marL="452628" indent="-342900" algn="just">
              <a:buNone/>
            </a:pPr>
            <a:r>
              <a:rPr lang="cs-CZ" sz="1400" dirty="0" smtClean="0"/>
              <a:t>b) Druhá etapa – cílem převést vysokou obecnou trénovanost na trénovanost speciální. 		Objem tréninku se zachovává,</a:t>
            </a:r>
            <a:r>
              <a:rPr lang="cs-CZ" sz="1400" b="1" dirty="0" smtClean="0"/>
              <a:t> zvyšuje se intenzita a zatížení.</a:t>
            </a:r>
            <a:r>
              <a:rPr lang="cs-CZ" sz="1400" dirty="0" smtClean="0"/>
              <a:t> Rozvíjí se 		speciální pohybové dovednosti. Zatížení hlavně zóně CP a ANP.(hlavně 		rozvoj silových a vytrvalostních schopností.) Zatížení v zóně CP má 		charakter především silových, rychlostně silových a rychlostních cvičení.</a:t>
            </a:r>
          </a:p>
          <a:p>
            <a:pPr marL="452628" indent="-342900" algn="just">
              <a:buNone/>
            </a:pPr>
            <a:endParaRPr lang="cs-CZ" sz="1400" dirty="0" smtClean="0"/>
          </a:p>
          <a:p>
            <a:pPr marL="452628" indent="-342900" algn="just">
              <a:buNone/>
            </a:pPr>
            <a:r>
              <a:rPr lang="cs-CZ" sz="1400" b="1" dirty="0" smtClean="0"/>
              <a:t>2. </a:t>
            </a:r>
            <a:r>
              <a:rPr lang="cs-CZ" sz="1400" b="1" dirty="0" err="1" smtClean="0"/>
              <a:t>Předzávodní</a:t>
            </a:r>
            <a:r>
              <a:rPr lang="cs-CZ" sz="1400" b="1" dirty="0" smtClean="0"/>
              <a:t> období – </a:t>
            </a:r>
            <a:r>
              <a:rPr lang="cs-CZ" sz="1400" dirty="0" smtClean="0"/>
              <a:t>v počátku </a:t>
            </a:r>
            <a:r>
              <a:rPr lang="cs-CZ" sz="1400" dirty="0" err="1" smtClean="0"/>
              <a:t>předzávodního</a:t>
            </a:r>
            <a:r>
              <a:rPr lang="cs-CZ" sz="1400" dirty="0" smtClean="0"/>
              <a:t> období je vysoký objem a intenzita tréninku. Trénink se zaměřuje na rozvoj silových schopností a vytrvalostních. Zatížení hlavně pásmu anaerobního prahu. Zatížení stimulující ATP – CP zónu – jsou řazeny v celém </a:t>
            </a:r>
            <a:r>
              <a:rPr lang="cs-CZ" sz="1400" dirty="0" err="1" smtClean="0"/>
              <a:t>předzávodním</a:t>
            </a:r>
            <a:r>
              <a:rPr lang="cs-CZ" sz="1400" dirty="0" smtClean="0"/>
              <a:t> období. V závěru vstupuje do popředí ladění sportovní formy (2 – 3 týdenní </a:t>
            </a:r>
            <a:r>
              <a:rPr lang="cs-CZ" sz="1400" dirty="0" err="1" smtClean="0"/>
              <a:t>mezocyklus</a:t>
            </a:r>
            <a:r>
              <a:rPr lang="cs-CZ" sz="1400" dirty="0" smtClean="0"/>
              <a:t>). </a:t>
            </a:r>
          </a:p>
          <a:p>
            <a:pPr marL="452628" indent="-342900" algn="just">
              <a:buNone/>
            </a:pPr>
            <a:r>
              <a:rPr lang="cs-CZ" sz="1400" b="1" dirty="0" smtClean="0"/>
              <a:t>3. Hlavní období – </a:t>
            </a:r>
            <a:r>
              <a:rPr lang="cs-CZ" sz="1400" dirty="0" smtClean="0"/>
              <a:t>v tomto období prokazuje sportovec svou výkonnost v soutěžích. Objem tréninku je nižší, dominujícím rysem je intenzita. V tréninku převládá kvalita nad kvantitou. V případě přerušení soutěže se zařazuje do hlavního období tzv. </a:t>
            </a:r>
            <a:r>
              <a:rPr lang="cs-CZ" sz="1400" b="1" dirty="0" smtClean="0"/>
              <a:t>vložený </a:t>
            </a:r>
            <a:r>
              <a:rPr lang="cs-CZ" sz="1400" b="1" dirty="0" err="1" smtClean="0"/>
              <a:t>mezocyklus</a:t>
            </a:r>
            <a:r>
              <a:rPr lang="cs-CZ" sz="1400" b="1" dirty="0" smtClean="0"/>
              <a:t> –</a:t>
            </a:r>
            <a:r>
              <a:rPr lang="cs-CZ" sz="1400" dirty="0" smtClean="0"/>
              <a:t> charakter jako v </a:t>
            </a:r>
            <a:r>
              <a:rPr lang="cs-CZ" sz="1400" dirty="0" err="1" smtClean="0"/>
              <a:t>předzávodním</a:t>
            </a:r>
            <a:r>
              <a:rPr lang="cs-CZ" sz="1400" dirty="0" smtClean="0"/>
              <a:t> tréninku (vyšší objem s přechodem k tréninku vysoké intenzity a vylaďování sportovní formy). </a:t>
            </a:r>
            <a:r>
              <a:rPr lang="cs-CZ" sz="1400" b="1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Základy sportovního tréninku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32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Cykly ve sportovním tréninku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052736"/>
            <a:ext cx="8363272" cy="5040560"/>
          </a:xfrm>
        </p:spPr>
        <p:txBody>
          <a:bodyPr>
            <a:noAutofit/>
          </a:bodyPr>
          <a:lstStyle/>
          <a:p>
            <a:pPr marL="452628" indent="-342900" algn="just">
              <a:buNone/>
            </a:pPr>
            <a:r>
              <a:rPr lang="cs-CZ" sz="1400" b="1" dirty="0" err="1" smtClean="0">
                <a:solidFill>
                  <a:srgbClr val="0070C0"/>
                </a:solidFill>
              </a:rPr>
              <a:t>Makrocyklus</a:t>
            </a:r>
            <a:endParaRPr lang="cs-CZ" sz="1400" b="1" dirty="0" smtClean="0">
              <a:solidFill>
                <a:srgbClr val="0070C0"/>
              </a:solidFill>
            </a:endParaRPr>
          </a:p>
          <a:p>
            <a:pPr marL="452628" indent="-342900" algn="just">
              <a:buNone/>
            </a:pPr>
            <a:r>
              <a:rPr lang="cs-CZ" sz="1400" b="1" dirty="0" smtClean="0"/>
              <a:t>4. Přechodného období – </a:t>
            </a:r>
            <a:r>
              <a:rPr lang="cs-CZ" sz="1400" dirty="0" smtClean="0"/>
              <a:t>cílem je odpočinek a regenerace fyzických i psychických sil. Snižuje 		se zatížení – jeho objem, intenzita i frekvence. Dominující intenzita je 		zatížení je v oxidativní zóně. Optimální délka období 3 – 4 týdny. </a:t>
            </a:r>
            <a:r>
              <a:rPr lang="cs-CZ" sz="1400" b="1" dirty="0" smtClean="0"/>
              <a:t> </a:t>
            </a:r>
          </a:p>
          <a:p>
            <a:pPr marL="452628" indent="-342900" algn="just">
              <a:buNone/>
            </a:pPr>
            <a:r>
              <a:rPr lang="cs-CZ" sz="1400" b="1" dirty="0" err="1" smtClean="0">
                <a:solidFill>
                  <a:srgbClr val="0070C0"/>
                </a:solidFill>
              </a:rPr>
              <a:t>Mezocyklus</a:t>
            </a:r>
            <a:endParaRPr lang="cs-CZ" sz="1400" b="1" dirty="0" smtClean="0">
              <a:solidFill>
                <a:srgbClr val="0070C0"/>
              </a:solidFill>
            </a:endParaRPr>
          </a:p>
          <a:p>
            <a:pPr marL="452628" indent="-342900" algn="just">
              <a:buNone/>
            </a:pPr>
            <a:r>
              <a:rPr lang="cs-CZ" sz="1400" dirty="0" smtClean="0"/>
              <a:t>Je to období trvající déle než 2 mikrocykly, ale není tak dlouhé a ani svým charakterem </a:t>
            </a:r>
          </a:p>
          <a:p>
            <a:pPr marL="452628" indent="-342900" algn="just">
              <a:buNone/>
            </a:pPr>
            <a:r>
              <a:rPr lang="cs-CZ" sz="1400" dirty="0" smtClean="0"/>
              <a:t>nesplňuje požadavky na </a:t>
            </a:r>
            <a:r>
              <a:rPr lang="cs-CZ" sz="1400" dirty="0" err="1" smtClean="0"/>
              <a:t>makrocyklus</a:t>
            </a:r>
            <a:r>
              <a:rPr lang="cs-CZ" sz="1400" dirty="0" smtClean="0"/>
              <a:t>. Např. </a:t>
            </a:r>
            <a:r>
              <a:rPr lang="cs-CZ" sz="1400" dirty="0" err="1" smtClean="0"/>
              <a:t>předzávodní</a:t>
            </a:r>
            <a:r>
              <a:rPr lang="cs-CZ" sz="1400" dirty="0" smtClean="0"/>
              <a:t> období trvá 9 – 10 týdnů a lze jej </a:t>
            </a:r>
          </a:p>
          <a:p>
            <a:pPr marL="452628" indent="-342900" algn="just">
              <a:buNone/>
            </a:pPr>
            <a:r>
              <a:rPr lang="cs-CZ" sz="1400" dirty="0" smtClean="0"/>
              <a:t>rozdělit do 2 až 3 </a:t>
            </a:r>
            <a:r>
              <a:rPr lang="cs-CZ" sz="1400" dirty="0" err="1" smtClean="0"/>
              <a:t>mezocyklů</a:t>
            </a:r>
            <a:r>
              <a:rPr lang="cs-CZ" sz="1400" dirty="0" smtClean="0"/>
              <a:t>, mezi které se vloží jeden regenerační mikrocyklus.</a:t>
            </a:r>
          </a:p>
          <a:p>
            <a:pPr marL="452628" indent="-342900" algn="just">
              <a:buFontTx/>
              <a:buChar char="-"/>
            </a:pPr>
            <a:endParaRPr lang="cs-CZ" sz="1400" b="1" dirty="0" smtClean="0">
              <a:solidFill>
                <a:srgbClr val="0070C0"/>
              </a:solidFill>
            </a:endParaRPr>
          </a:p>
          <a:p>
            <a:pPr marL="452628" indent="-342900" algn="just">
              <a:buNone/>
            </a:pPr>
            <a:r>
              <a:rPr lang="cs-CZ" sz="1400" b="1" dirty="0" smtClean="0">
                <a:solidFill>
                  <a:srgbClr val="0070C0"/>
                </a:solidFill>
              </a:rPr>
              <a:t>Mikrocyklus</a:t>
            </a:r>
          </a:p>
          <a:p>
            <a:pPr marL="452628" indent="-342900" algn="just">
              <a:buNone/>
            </a:pPr>
            <a:r>
              <a:rPr lang="cs-CZ" sz="1400" dirty="0" smtClean="0"/>
              <a:t>Je podřízený úkolům </a:t>
            </a:r>
            <a:r>
              <a:rPr lang="cs-CZ" sz="1400" dirty="0" err="1" smtClean="0"/>
              <a:t>mezocyklu</a:t>
            </a:r>
            <a:r>
              <a:rPr lang="cs-CZ" sz="1400" dirty="0" smtClean="0"/>
              <a:t>. Je nejdůležitějším tréninkovým cyklem, z jehož úkolů se </a:t>
            </a:r>
          </a:p>
          <a:p>
            <a:pPr marL="452628" indent="-342900" algn="just">
              <a:buNone/>
            </a:pPr>
            <a:r>
              <a:rPr lang="cs-CZ" sz="1400" dirty="0" smtClean="0"/>
              <a:t>vychází při stavbě konkrétních tréninkových jednotek. </a:t>
            </a:r>
          </a:p>
          <a:p>
            <a:pPr marL="452628" indent="-342900" algn="just">
              <a:buNone/>
            </a:pPr>
            <a:r>
              <a:rPr lang="cs-CZ" sz="1400" dirty="0" smtClean="0"/>
              <a:t>a)	Kondiční mikrocyklus – plně se věnuje rozvoji kondiční složky. Objem i intenzita zatížení 		je vysoká (objem 15 – 22 hodin týdně, intenzita v pásmu ANP a CP).</a:t>
            </a:r>
          </a:p>
          <a:p>
            <a:pPr marL="452628" indent="-342900" algn="just">
              <a:buNone/>
            </a:pPr>
            <a:r>
              <a:rPr lang="cs-CZ" sz="1400" dirty="0" smtClean="0"/>
              <a:t>b)	Herně rozvíjející mikrocyklus – vysoké nároky na objem (15 – 22 hodin týdně) a intenzita 		ANP a CP zatížení v soutěžních podmínkách..</a:t>
            </a:r>
          </a:p>
          <a:p>
            <a:pPr marL="452628" indent="-342900" algn="just">
              <a:buNone/>
            </a:pPr>
            <a:r>
              <a:rPr lang="cs-CZ" sz="1400" dirty="0" smtClean="0"/>
              <a:t>c) 	Kontrolní mikrocyklus – zaměřuje se na posouzení předchozího tréninkového procesu. 		Trénink má nízký objem. Výrazně se zde využívají nácviky a kondiční 		příprava ustupuje do pozadí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Základy sportovního tréninku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33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Cykly ve sportovním tréninku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040560"/>
          </a:xfrm>
        </p:spPr>
        <p:txBody>
          <a:bodyPr>
            <a:normAutofit/>
          </a:bodyPr>
          <a:lstStyle/>
          <a:p>
            <a:pPr marL="452628" indent="-342900" algn="just">
              <a:buNone/>
            </a:pPr>
            <a:r>
              <a:rPr lang="cs-CZ" sz="1400" dirty="0" smtClean="0"/>
              <a:t>d)	</a:t>
            </a:r>
            <a:r>
              <a:rPr lang="cs-CZ" sz="1400" dirty="0" err="1" smtClean="0"/>
              <a:t>Vylaďovací</a:t>
            </a:r>
            <a:r>
              <a:rPr lang="cs-CZ" sz="1400" dirty="0" smtClean="0"/>
              <a:t> mikrocyklus – zařazen na závěr </a:t>
            </a:r>
            <a:r>
              <a:rPr lang="cs-CZ" sz="1400" dirty="0" err="1" smtClean="0"/>
              <a:t>předzávodního</a:t>
            </a:r>
            <a:r>
              <a:rPr lang="cs-CZ" sz="1400" dirty="0" smtClean="0"/>
              <a:t> období a na konci vloženého 			</a:t>
            </a:r>
            <a:r>
              <a:rPr lang="cs-CZ" sz="1400" dirty="0" err="1" smtClean="0"/>
              <a:t>mezocyklu</a:t>
            </a:r>
            <a:r>
              <a:rPr lang="cs-CZ" sz="1400" dirty="0" smtClean="0"/>
              <a:t> hlavního období. </a:t>
            </a:r>
          </a:p>
          <a:p>
            <a:pPr marL="452628" indent="-342900" algn="just">
              <a:buNone/>
            </a:pPr>
            <a:r>
              <a:rPr lang="cs-CZ" sz="1400" dirty="0" smtClean="0"/>
              <a:t>e)	Soutěžní mikrocyklus – 	pravidelně se opakuje v hlavním období. Hlavním úkolem 			udržení sportovní formy, zajištění dostatečné regenerace a 			příprava na další zápasy.</a:t>
            </a:r>
          </a:p>
          <a:p>
            <a:pPr marL="452628" indent="-342900" algn="just">
              <a:buNone/>
            </a:pPr>
            <a:r>
              <a:rPr lang="cs-CZ" sz="1400" dirty="0" smtClean="0"/>
              <a:t>f)	Regenerační mikrocyklus – trénink slouží výhradně k regeneraci.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Základy sportovního tréninku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34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Cykly ve sportovním tréninku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040560"/>
          </a:xfrm>
        </p:spPr>
        <p:txBody>
          <a:bodyPr>
            <a:noAutofit/>
          </a:bodyPr>
          <a:lstStyle/>
          <a:p>
            <a:pPr marL="452628" indent="-342900" algn="just">
              <a:buNone/>
            </a:pPr>
            <a:r>
              <a:rPr lang="cs-CZ" sz="1400" dirty="0" smtClean="0"/>
              <a:t>Je základní organizační celek tréninkového procesu. Návaznost jednotlivých tréninkových</a:t>
            </a:r>
          </a:p>
          <a:p>
            <a:pPr marL="452628" indent="-342900" algn="just">
              <a:buNone/>
            </a:pPr>
            <a:r>
              <a:rPr lang="cs-CZ" sz="1400" dirty="0" smtClean="0"/>
              <a:t>jednotek musí plnit úkoly jednotlivých mikrocyklů. Délka tréninkové jednotky může být od </a:t>
            </a:r>
          </a:p>
          <a:p>
            <a:pPr marL="452628" indent="-342900" algn="just">
              <a:buNone/>
            </a:pPr>
            <a:r>
              <a:rPr lang="cs-CZ" sz="1400" dirty="0" smtClean="0"/>
              <a:t>45 min do 2 – 3 hodin. </a:t>
            </a:r>
          </a:p>
          <a:p>
            <a:pPr marL="452628" indent="-342900" algn="just">
              <a:buNone/>
            </a:pPr>
            <a:endParaRPr lang="cs-CZ" sz="1400" b="1" dirty="0" smtClean="0"/>
          </a:p>
          <a:p>
            <a:pPr marL="452628" indent="-342900" algn="just">
              <a:buNone/>
            </a:pPr>
            <a:r>
              <a:rPr lang="cs-CZ" sz="1400" b="1" dirty="0" smtClean="0"/>
              <a:t>Tréninková jednotka</a:t>
            </a:r>
          </a:p>
          <a:p>
            <a:pPr marL="452628" indent="-342900" algn="just">
              <a:buNone/>
            </a:pPr>
            <a:r>
              <a:rPr lang="cs-CZ" sz="1400" dirty="0" smtClean="0"/>
              <a:t>a)	Přípravná část</a:t>
            </a:r>
          </a:p>
          <a:p>
            <a:pPr marL="452628" indent="-342900" algn="just">
              <a:buNone/>
            </a:pPr>
            <a:r>
              <a:rPr lang="cs-CZ" sz="1400" dirty="0" smtClean="0"/>
              <a:t>b)	Hlavní část</a:t>
            </a:r>
          </a:p>
          <a:p>
            <a:pPr marL="452628" indent="-342900" algn="just">
              <a:buNone/>
            </a:pPr>
            <a:r>
              <a:rPr lang="cs-CZ" sz="1400" dirty="0" smtClean="0"/>
              <a:t>c)	Závěrečná část</a:t>
            </a:r>
          </a:p>
          <a:p>
            <a:pPr marL="452628" indent="-342900" algn="just">
              <a:buNone/>
            </a:pPr>
            <a:endParaRPr lang="cs-CZ" sz="1400" dirty="0" smtClean="0"/>
          </a:p>
          <a:p>
            <a:pPr marL="452628" indent="-342900" algn="just">
              <a:buNone/>
            </a:pPr>
            <a:r>
              <a:rPr lang="cs-CZ" sz="1400" b="1" dirty="0" smtClean="0"/>
              <a:t>1.	Přípravná část </a:t>
            </a:r>
            <a:r>
              <a:rPr lang="cs-CZ" sz="1400" dirty="0" smtClean="0"/>
              <a:t>– slouží k přípravě organismu a psychiky sportovce. (psychologická příprava – hráč musí být seznámen s cíly tréninku, příprava pohybového aparátu, příprava pohybového činnosti – činnost na kterou navazuje hlavní část). Trvá 15 – 45 min. </a:t>
            </a:r>
          </a:p>
          <a:p>
            <a:pPr marL="452628" indent="-342900" algn="just">
              <a:buNone/>
            </a:pPr>
            <a:r>
              <a:rPr lang="cs-CZ" sz="1400" b="1" dirty="0" smtClean="0"/>
              <a:t>2. Hlavní část </a:t>
            </a:r>
            <a:r>
              <a:rPr lang="cs-CZ" sz="1400" dirty="0" smtClean="0"/>
              <a:t>– posloupnost vychází z logiky únavy CNS a zapojení zón energetického krytí.</a:t>
            </a:r>
          </a:p>
          <a:p>
            <a:pPr marL="452628" indent="-342900" algn="just">
              <a:buNone/>
            </a:pPr>
            <a:r>
              <a:rPr lang="cs-CZ" sz="1400" dirty="0" smtClean="0"/>
              <a:t>a)	Cvičení koordinačně náročná – obratnostní cvičení (základem je CNS – která nesmí být 			        unavena)</a:t>
            </a:r>
          </a:p>
          <a:p>
            <a:pPr marL="452628" indent="-342900" algn="just">
              <a:buNone/>
            </a:pPr>
            <a:r>
              <a:rPr lang="cs-CZ" sz="1400" dirty="0" smtClean="0"/>
              <a:t>b)	Cvičení rozvíjející rychlostní a rychlostně silové schopnosti – cvičení potřebuje velké 			        množství energie. </a:t>
            </a:r>
          </a:p>
          <a:p>
            <a:pPr marL="452628" indent="-342900" algn="just">
              <a:buNone/>
            </a:pPr>
            <a:r>
              <a:rPr lang="cs-CZ" sz="1400" dirty="0" smtClean="0"/>
              <a:t>c)	Cvičení posilovací – rozvíjející silové schopnosti. Je zde potřeba také energie ale ne tolik 			        jako pro rychlostní cvičení.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Základy sportovního tréninku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35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Tréninková jednotka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040560"/>
          </a:xfrm>
        </p:spPr>
        <p:txBody>
          <a:bodyPr>
            <a:normAutofit/>
          </a:bodyPr>
          <a:lstStyle/>
          <a:p>
            <a:pPr marL="452628" indent="-342900" algn="just">
              <a:buNone/>
            </a:pPr>
            <a:r>
              <a:rPr lang="cs-CZ" sz="1400" b="1" dirty="0" smtClean="0"/>
              <a:t>3. Závěrečná část – </a:t>
            </a:r>
            <a:r>
              <a:rPr lang="cs-CZ" sz="1400" dirty="0" smtClean="0"/>
              <a:t>přechod od vysokého zatížení k postupnému uklidnění a návratu všech funkcí do původního stavu. Správné organizování této části přispívá k </a:t>
            </a:r>
            <a:r>
              <a:rPr lang="cs-CZ" sz="1400" b="1" dirty="0" smtClean="0"/>
              <a:t>urychlení regeneračních procesů. </a:t>
            </a:r>
            <a:r>
              <a:rPr lang="cs-CZ" sz="1400" dirty="0" smtClean="0"/>
              <a:t> V první fázi zatížení mírné intenzity (10 min – podle délky tréninku) podobu pohybové činnosti, druhá fáze (5-10 min) statická cvičení – strečink.</a:t>
            </a:r>
          </a:p>
          <a:p>
            <a:pPr marL="452628" indent="-342900" algn="just">
              <a:buAutoNum type="arabicPeriod"/>
            </a:pPr>
            <a:endParaRPr lang="cs-CZ" sz="1400" dirty="0" smtClean="0"/>
          </a:p>
          <a:p>
            <a:pPr marL="452628" indent="-342900" algn="just">
              <a:buNone/>
            </a:pPr>
            <a:endParaRPr lang="cs-CZ" sz="1400" b="1" dirty="0" smtClean="0"/>
          </a:p>
          <a:p>
            <a:pPr marL="452628" indent="-342900" algn="just">
              <a:buNone/>
            </a:pPr>
            <a:r>
              <a:rPr lang="cs-CZ" sz="1400" dirty="0" smtClean="0"/>
              <a:t> </a:t>
            </a:r>
            <a:endParaRPr lang="cs-CZ" sz="14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Základy sportovního tréninku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36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Tréninková jednotka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cs-CZ" sz="1400" b="1" dirty="0" err="1" smtClean="0"/>
              <a:t>Resyntéza</a:t>
            </a:r>
            <a:r>
              <a:rPr lang="cs-CZ" sz="1400" b="1" dirty="0" smtClean="0"/>
              <a:t> ATP za přítomnosti kyslíku (aerobně)</a:t>
            </a:r>
            <a:r>
              <a:rPr lang="cs-CZ" sz="1400" dirty="0" smtClean="0"/>
              <a:t> – plíce a oběhový aparát jsou schopny dodávat tolik kyslíku, kolik je ho ve svalech a v ostatních pracujících tkáních zapotřebí.</a:t>
            </a:r>
          </a:p>
          <a:p>
            <a:pPr algn="just">
              <a:buNone/>
            </a:pPr>
            <a:endParaRPr lang="cs-CZ" sz="1400" dirty="0" smtClean="0"/>
          </a:p>
          <a:p>
            <a:pPr algn="just">
              <a:buNone/>
            </a:pPr>
            <a:r>
              <a:rPr lang="cs-CZ" sz="1400" b="1" dirty="0" err="1" smtClean="0"/>
              <a:t>Resyntéza</a:t>
            </a:r>
            <a:r>
              <a:rPr lang="cs-CZ" sz="1400" b="1" dirty="0" smtClean="0"/>
              <a:t> ATP bez přítomnosti kyslíku (anaerobně)</a:t>
            </a:r>
            <a:r>
              <a:rPr lang="cs-CZ" sz="1400" dirty="0" smtClean="0"/>
              <a:t> – svaly nedostávají takové množství kyslíku, kolik by ke své práci optimálně potřebovaly. Organizmus pracuje v tzv. kyslíkovém deficitu. </a:t>
            </a:r>
          </a:p>
          <a:p>
            <a:pPr algn="just">
              <a:buNone/>
            </a:pPr>
            <a:endParaRPr lang="cs-CZ" sz="1400" dirty="0" smtClean="0"/>
          </a:p>
          <a:p>
            <a:pPr algn="just">
              <a:buNone/>
            </a:pPr>
            <a:r>
              <a:rPr lang="cs-CZ" sz="1400" b="1" dirty="0" smtClean="0"/>
              <a:t>Rozlišujeme čtyři základní energetické krytí:</a:t>
            </a:r>
          </a:p>
          <a:p>
            <a:pPr marL="452628" indent="-342900" algn="just">
              <a:buNone/>
            </a:pPr>
            <a:r>
              <a:rPr lang="cs-CZ" sz="1400" dirty="0" smtClean="0"/>
              <a:t>a)	ATP – CP (anaerobně </a:t>
            </a:r>
            <a:r>
              <a:rPr lang="cs-CZ" sz="1400" dirty="0" err="1" smtClean="0"/>
              <a:t>alaktátová</a:t>
            </a:r>
            <a:r>
              <a:rPr lang="cs-CZ" sz="1400" dirty="0" smtClean="0"/>
              <a:t> zóna)</a:t>
            </a:r>
          </a:p>
          <a:p>
            <a:pPr marL="452628" indent="-342900" algn="just">
              <a:buNone/>
            </a:pPr>
            <a:r>
              <a:rPr lang="cs-CZ" sz="1400" dirty="0" smtClean="0"/>
              <a:t>b)	LA (anaerobně laktátová zóna)</a:t>
            </a:r>
          </a:p>
          <a:p>
            <a:pPr marL="452628" indent="-342900" algn="just">
              <a:buNone/>
            </a:pPr>
            <a:r>
              <a:rPr lang="cs-CZ" sz="1400" dirty="0" smtClean="0"/>
              <a:t>c)	LA – O2 (aerobně laktátová, smíšená zóna)</a:t>
            </a:r>
          </a:p>
          <a:p>
            <a:pPr marL="452628" indent="-342900" algn="just">
              <a:buNone/>
            </a:pPr>
            <a:r>
              <a:rPr lang="cs-CZ" sz="1400" dirty="0" smtClean="0"/>
              <a:t>d)	Oxidativní O2 (aerobně </a:t>
            </a:r>
            <a:r>
              <a:rPr lang="cs-CZ" sz="1400" dirty="0" err="1" smtClean="0"/>
              <a:t>alaktátová</a:t>
            </a:r>
            <a:r>
              <a:rPr lang="cs-CZ" sz="1400" dirty="0" smtClean="0"/>
              <a:t>, oxidativní zóna)</a:t>
            </a:r>
          </a:p>
          <a:p>
            <a:pPr marL="452628" indent="-342900" algn="just">
              <a:buNone/>
            </a:pPr>
            <a:endParaRPr lang="cs-CZ" sz="1400" dirty="0" smtClean="0"/>
          </a:p>
          <a:p>
            <a:pPr marL="452628" indent="-342900" algn="just">
              <a:buAutoNum type="arabicPeriod"/>
            </a:pPr>
            <a:r>
              <a:rPr lang="cs-CZ" sz="1400" b="1" dirty="0" smtClean="0">
                <a:solidFill>
                  <a:srgbClr val="0070C0"/>
                </a:solidFill>
              </a:rPr>
              <a:t>ATP – CP zóna</a:t>
            </a:r>
            <a:r>
              <a:rPr lang="cs-CZ" sz="1400" dirty="0" smtClean="0"/>
              <a:t> </a:t>
            </a:r>
          </a:p>
          <a:p>
            <a:pPr marL="452628" indent="-342900" algn="just">
              <a:buNone/>
            </a:pPr>
            <a:r>
              <a:rPr lang="cs-CZ" sz="1400" dirty="0" smtClean="0"/>
              <a:t>	Pro práci v této zóně se energetické krytí pro </a:t>
            </a:r>
            <a:r>
              <a:rPr lang="cs-CZ" sz="1400" dirty="0" err="1" smtClean="0"/>
              <a:t>resyntézu</a:t>
            </a:r>
            <a:r>
              <a:rPr lang="cs-CZ" sz="1400" dirty="0" smtClean="0"/>
              <a:t> ATP získává rozštěpením </a:t>
            </a:r>
            <a:r>
              <a:rPr lang="cs-CZ" sz="1400" dirty="0" err="1" smtClean="0"/>
              <a:t>makroenergetické</a:t>
            </a:r>
            <a:r>
              <a:rPr lang="cs-CZ" sz="1400" dirty="0" smtClean="0"/>
              <a:t> vazby u </a:t>
            </a:r>
            <a:r>
              <a:rPr lang="cs-CZ" sz="1400" dirty="0" err="1" smtClean="0"/>
              <a:t>kreatinfosfátu</a:t>
            </a:r>
            <a:r>
              <a:rPr lang="cs-CZ" sz="1400" dirty="0" smtClean="0"/>
              <a:t> (CP). 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Tato </a:t>
            </a:r>
            <a:r>
              <a:rPr lang="cs-CZ" sz="1400" dirty="0" err="1" smtClean="0"/>
              <a:t>makroergní</a:t>
            </a:r>
            <a:r>
              <a:rPr lang="cs-CZ" sz="1400" dirty="0" smtClean="0"/>
              <a:t> sloučenina je schopna </a:t>
            </a:r>
            <a:r>
              <a:rPr lang="cs-CZ" sz="1400" b="1" dirty="0" smtClean="0"/>
              <a:t>dodávat</a:t>
            </a:r>
            <a:r>
              <a:rPr lang="cs-CZ" sz="1400" dirty="0" smtClean="0"/>
              <a:t> energii </a:t>
            </a:r>
            <a:r>
              <a:rPr lang="cs-CZ" sz="1400" b="1" dirty="0" smtClean="0"/>
              <a:t>rychle</a:t>
            </a:r>
            <a:r>
              <a:rPr lang="cs-CZ" sz="1400" dirty="0" smtClean="0"/>
              <a:t>, ale </a:t>
            </a:r>
            <a:r>
              <a:rPr lang="cs-CZ" sz="1400" b="1" dirty="0" smtClean="0"/>
              <a:t>rychle se vyčerpá.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V tomto pásmu můžeme s vysokou intenzitou pracovat max. 10 – 15s. (u trénovaných jedinců až 20s). Schopnost pracovat v této zóně je podmíněna taky počtem svalových vláken. </a:t>
            </a:r>
            <a:endParaRPr lang="cs-CZ" sz="1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3</a:t>
            </a:r>
            <a:r>
              <a:rPr lang="cs-CZ" sz="3600" b="1" dirty="0" smtClean="0">
                <a:solidFill>
                  <a:srgbClr val="0070C0"/>
                </a:solidFill>
              </a:rPr>
              <a:t>. Zóny energetického krytí</a:t>
            </a:r>
            <a:endParaRPr lang="cs-CZ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cs-CZ" sz="1400" dirty="0" smtClean="0"/>
              <a:t>U ATP – CP zóny je důležitá </a:t>
            </a:r>
            <a:r>
              <a:rPr lang="cs-CZ" sz="1400" b="1" dirty="0" smtClean="0"/>
              <a:t>délka odpočinku, </a:t>
            </a:r>
            <a:r>
              <a:rPr lang="cs-CZ" sz="1400" dirty="0" smtClean="0"/>
              <a:t>která slouží k </a:t>
            </a:r>
            <a:r>
              <a:rPr lang="cs-CZ" sz="1400" dirty="0" err="1" smtClean="0"/>
              <a:t>resyntéze</a:t>
            </a:r>
            <a:r>
              <a:rPr lang="cs-CZ" sz="1400" dirty="0" smtClean="0"/>
              <a:t> CP. Při nedostatečném odpočinku se nestačí CP obnovit – na tuto variantu reaguje organismus zapojením dalších energetických zón (především LA), což se odráží na rychlostní práci. (zapojení LA zóny je zvýšená kyselost vnitřního prostředí, čímž dochází ke zhoršení koordinace pohybu).</a:t>
            </a:r>
          </a:p>
          <a:p>
            <a:pPr algn="just">
              <a:buFontTx/>
              <a:buChar char="-"/>
            </a:pPr>
            <a:endParaRPr lang="cs-CZ" sz="1400" dirty="0" smtClean="0"/>
          </a:p>
          <a:p>
            <a:pPr algn="just">
              <a:buNone/>
            </a:pPr>
            <a:r>
              <a:rPr lang="cs-CZ" sz="1400" b="1" dirty="0" smtClean="0">
                <a:solidFill>
                  <a:srgbClr val="0070C0"/>
                </a:solidFill>
              </a:rPr>
              <a:t>2. LA zóna</a:t>
            </a:r>
            <a:r>
              <a:rPr lang="cs-CZ" sz="1400" dirty="0" smtClean="0"/>
              <a:t> </a:t>
            </a:r>
          </a:p>
          <a:p>
            <a:pPr algn="just">
              <a:buNone/>
            </a:pPr>
            <a:endParaRPr lang="cs-CZ" sz="1400" dirty="0" smtClean="0"/>
          </a:p>
          <a:p>
            <a:pPr algn="just">
              <a:buFontTx/>
              <a:buChar char="-"/>
            </a:pPr>
            <a:r>
              <a:rPr lang="cs-CZ" sz="1400" dirty="0" smtClean="0"/>
              <a:t>Hlavní činnost této zóny začíná po 20s a trvá maximálně 2 – 3 minuty. </a:t>
            </a:r>
          </a:p>
          <a:p>
            <a:pPr algn="just">
              <a:buFontTx/>
              <a:buChar char="-"/>
            </a:pPr>
            <a:r>
              <a:rPr lang="cs-CZ" sz="1400" dirty="0" smtClean="0"/>
              <a:t>Energie se získává anaerobní glykózou (to je štěpení glukózy bez přítomnosti kyslíku). </a:t>
            </a:r>
          </a:p>
          <a:p>
            <a:pPr algn="just">
              <a:buFontTx/>
              <a:buChar char="-"/>
            </a:pPr>
            <a:r>
              <a:rPr lang="cs-CZ" sz="1400" dirty="0" smtClean="0"/>
              <a:t>Lze takto získat poměrně vysoké množství energie – negativní je vznik soli </a:t>
            </a:r>
            <a:r>
              <a:rPr lang="cs-CZ" sz="1400" b="1" dirty="0" smtClean="0"/>
              <a:t>kyseliny mléčné</a:t>
            </a:r>
            <a:r>
              <a:rPr lang="cs-CZ" sz="1400" dirty="0" smtClean="0"/>
              <a:t> tzv. Laktát – LA.</a:t>
            </a:r>
          </a:p>
          <a:p>
            <a:pPr algn="just">
              <a:buFontTx/>
              <a:buChar char="-"/>
            </a:pPr>
            <a:r>
              <a:rPr lang="cs-CZ" sz="1400" dirty="0" smtClean="0"/>
              <a:t>Negativní: únava, snížena úroveň koordinace apod. (v extrémních případech musí dojít přerušení pohybové činnosti).</a:t>
            </a:r>
          </a:p>
          <a:p>
            <a:pPr algn="just">
              <a:buFontTx/>
              <a:buChar char="-"/>
            </a:pPr>
            <a:r>
              <a:rPr lang="cs-CZ" sz="1400" dirty="0" smtClean="0"/>
              <a:t>Odbourání laktátu vyžaduje přísun energie aerobní cestou. (i několik hodin). Odbourávání napomáhán lehké cvičení v nízké intenzitě. </a:t>
            </a:r>
          </a:p>
          <a:p>
            <a:pPr algn="just">
              <a:buFontTx/>
              <a:buChar char="-"/>
            </a:pPr>
            <a:r>
              <a:rPr lang="cs-CZ" sz="1400" dirty="0" smtClean="0"/>
              <a:t>Laktátová křivka je u každého individuální- smyslem tréninku je aby došlo k pozdějšímu nárůstu ANP (bod překročení anaerobního prahu)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70C0"/>
                </a:solidFill>
              </a:rPr>
              <a:t>Zóny energetického krytí</a:t>
            </a:r>
            <a:endParaRPr lang="cs-CZ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89654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cs-CZ" sz="1400" b="1" dirty="0" smtClean="0">
                <a:solidFill>
                  <a:srgbClr val="0070C0"/>
                </a:solidFill>
              </a:rPr>
              <a:t>3. LA – O2 zóna</a:t>
            </a:r>
          </a:p>
          <a:p>
            <a:pPr algn="just">
              <a:buFontTx/>
              <a:buChar char="-"/>
            </a:pPr>
            <a:r>
              <a:rPr lang="cs-CZ" sz="1400" dirty="0" smtClean="0"/>
              <a:t>Při práci v délce 3 – 10 min přechází anaerobní glykolýza v aerobní glykolýzu. Tento přechod se nazývá </a:t>
            </a:r>
            <a:r>
              <a:rPr lang="cs-CZ" sz="1400" b="1" dirty="0" smtClean="0"/>
              <a:t>anaerobní práh ANP. </a:t>
            </a:r>
            <a:endParaRPr lang="cs-CZ" sz="1400" dirty="0" smtClean="0"/>
          </a:p>
          <a:p>
            <a:pPr algn="just">
              <a:buFontTx/>
              <a:buChar char="-"/>
            </a:pPr>
            <a:r>
              <a:rPr lang="cs-CZ" sz="1400" dirty="0" smtClean="0"/>
              <a:t>Jedná se o takovou nejvyšší intenzitu pohybu, při které již k úhradě energie pro </a:t>
            </a:r>
            <a:r>
              <a:rPr lang="cs-CZ" sz="1400" dirty="0" err="1" smtClean="0"/>
              <a:t>resyntézu</a:t>
            </a:r>
            <a:r>
              <a:rPr lang="cs-CZ" sz="1400" dirty="0" smtClean="0"/>
              <a:t> ATP nestačí pouze aerobní procesy, ale zapojují se i procesy anaerobní. Jejich zapojení však není na takové úrovni, aby docházelo k výraznému zvýšení hladiny laktátu a s tím spojeným negativním důsledkům.</a:t>
            </a:r>
          </a:p>
          <a:p>
            <a:pPr algn="just">
              <a:buFontTx/>
              <a:buChar char="-"/>
            </a:pPr>
            <a:r>
              <a:rPr lang="cs-CZ" sz="1400" dirty="0" smtClean="0"/>
              <a:t>Celá metabolický systém je v dynamické rovnováze mezi zvýšenou tvorbou laktátu a schopností organismu jej oxidovat.   </a:t>
            </a:r>
          </a:p>
          <a:p>
            <a:pPr algn="just">
              <a:buFontTx/>
              <a:buChar char="-"/>
            </a:pPr>
            <a:endParaRPr lang="cs-CZ" sz="1400" dirty="0" smtClean="0"/>
          </a:p>
          <a:p>
            <a:pPr algn="just">
              <a:buNone/>
            </a:pPr>
            <a:r>
              <a:rPr lang="cs-CZ" sz="1400" b="1" dirty="0" smtClean="0">
                <a:solidFill>
                  <a:srgbClr val="0070C0"/>
                </a:solidFill>
              </a:rPr>
              <a:t>4. Oxidativní (O2) zóna</a:t>
            </a:r>
          </a:p>
          <a:p>
            <a:pPr algn="just">
              <a:buFontTx/>
              <a:buChar char="-"/>
            </a:pPr>
            <a:r>
              <a:rPr lang="cs-CZ" sz="1400" dirty="0" smtClean="0"/>
              <a:t>Přebírá hlavní funkci zásobitele energie pro výkony trvající nad 10 min. </a:t>
            </a:r>
          </a:p>
          <a:p>
            <a:pPr algn="just">
              <a:buFontTx/>
              <a:buChar char="-"/>
            </a:pPr>
            <a:r>
              <a:rPr lang="cs-CZ" sz="1400" dirty="0" smtClean="0"/>
              <a:t>Hlavními energetickými zdroji jsou glukóza a tuky. </a:t>
            </a:r>
          </a:p>
          <a:p>
            <a:pPr algn="just">
              <a:buFontTx/>
              <a:buChar char="-"/>
            </a:pPr>
            <a:r>
              <a:rPr lang="cs-CZ" sz="1400" dirty="0" smtClean="0"/>
              <a:t>Procesy, při kterých dochází k odbourávání těchto sloučenin probíhají za přístupu kyslíku (aerobně).</a:t>
            </a:r>
          </a:p>
          <a:p>
            <a:pPr algn="just">
              <a:buFontTx/>
              <a:buChar char="-"/>
            </a:pPr>
            <a:r>
              <a:rPr lang="cs-CZ" sz="1400" dirty="0" smtClean="0"/>
              <a:t>Doba po kterou vydržíme pracovat se zásobou glukózy je kolem 1 hod. Tuky vystačí na dlouhou dobu (přibližně několik hodin).</a:t>
            </a:r>
          </a:p>
          <a:p>
            <a:pPr algn="just">
              <a:buFontTx/>
              <a:buChar char="-"/>
            </a:pPr>
            <a:r>
              <a:rPr lang="cs-CZ" sz="1400" dirty="0" smtClean="0"/>
              <a:t>Množství energie takto získané je značné, ale je uvolňované pomalu. Proto intenzita se kterou je možno pracovat je nízká. </a:t>
            </a:r>
          </a:p>
          <a:p>
            <a:pPr algn="just">
              <a:buFontTx/>
              <a:buChar char="-"/>
            </a:pPr>
            <a:endParaRPr lang="cs-CZ" sz="1400" dirty="0" smtClean="0"/>
          </a:p>
          <a:p>
            <a:pPr algn="just">
              <a:buFontTx/>
              <a:buChar char="-"/>
            </a:pPr>
            <a:endParaRPr lang="cs-CZ" sz="1400" dirty="0" smtClean="0"/>
          </a:p>
          <a:p>
            <a:pPr algn="just">
              <a:buNone/>
            </a:pPr>
            <a:endParaRPr lang="cs-CZ" sz="1400" dirty="0" smtClean="0"/>
          </a:p>
          <a:p>
            <a:pPr algn="just">
              <a:buNone/>
            </a:pPr>
            <a:endParaRPr lang="cs-CZ" sz="1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70C0"/>
                </a:solidFill>
              </a:rPr>
              <a:t>Zóny energetického krytí</a:t>
            </a:r>
            <a:endParaRPr lang="cs-CZ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cs-CZ" sz="1400" dirty="0" smtClean="0"/>
              <a:t>Využití vysoké úrovně rozvoje aerobních procesů je spojováno jak s rozvojem </a:t>
            </a:r>
            <a:r>
              <a:rPr lang="cs-CZ" sz="1400" b="1" dirty="0" smtClean="0"/>
              <a:t>vytrvalostních schopností</a:t>
            </a:r>
            <a:r>
              <a:rPr lang="cs-CZ" sz="1400" dirty="0" smtClean="0"/>
              <a:t>, tak s vysokou úrovní </a:t>
            </a:r>
            <a:r>
              <a:rPr lang="cs-CZ" sz="1400" b="1" dirty="0" smtClean="0"/>
              <a:t>zotavných procesů. </a:t>
            </a:r>
            <a:r>
              <a:rPr lang="cs-CZ" sz="1400" dirty="0" smtClean="0"/>
              <a:t> Což umožňuje efektivně využívat kyslík ve svalech a tím udržet relativně vysokou intenzitu pohybu bez toho, aniž by došlo ke koncentraci laktátu. </a:t>
            </a:r>
          </a:p>
          <a:p>
            <a:pPr algn="just">
              <a:buFontTx/>
              <a:buChar char="-"/>
            </a:pPr>
            <a:r>
              <a:rPr lang="cs-CZ" sz="1400" dirty="0" smtClean="0"/>
              <a:t>Důležitou roli pro stanovení hranice, zde hraje i množství svalových vláken (pomalé vlákna).</a:t>
            </a:r>
          </a:p>
          <a:p>
            <a:pPr algn="just">
              <a:buFontTx/>
              <a:buChar char="-"/>
            </a:pPr>
            <a:r>
              <a:rPr lang="cs-CZ" sz="1400" dirty="0" smtClean="0"/>
              <a:t>Při tréninku v oxidativní zóně je potřeba odlišit </a:t>
            </a:r>
            <a:r>
              <a:rPr lang="cs-CZ" sz="1400" b="1" dirty="0" smtClean="0"/>
              <a:t>rozvojový trénink </a:t>
            </a:r>
            <a:r>
              <a:rPr lang="cs-CZ" sz="1400" dirty="0" smtClean="0"/>
              <a:t>vytrvalostních schopností, od tréninku </a:t>
            </a:r>
            <a:r>
              <a:rPr lang="cs-CZ" sz="1400" b="1" dirty="0" smtClean="0"/>
              <a:t>zotavovacího.</a:t>
            </a:r>
          </a:p>
          <a:p>
            <a:pPr algn="just">
              <a:buFontTx/>
              <a:buChar char="-"/>
            </a:pPr>
            <a:endParaRPr lang="cs-CZ" sz="1400" b="1" dirty="0" smtClean="0"/>
          </a:p>
          <a:p>
            <a:pPr algn="just">
              <a:buFontTx/>
              <a:buChar char="-"/>
            </a:pPr>
            <a:endParaRPr lang="cs-CZ" sz="1400" b="1" dirty="0" smtClean="0"/>
          </a:p>
          <a:p>
            <a:pPr algn="just">
              <a:buNone/>
            </a:pPr>
            <a:endParaRPr lang="cs-CZ" sz="1400" b="1" dirty="0" smtClean="0">
              <a:solidFill>
                <a:srgbClr val="0070C0"/>
              </a:solidFill>
            </a:endParaRPr>
          </a:p>
          <a:p>
            <a:pPr algn="just">
              <a:buFontTx/>
              <a:buChar char="-"/>
            </a:pPr>
            <a:endParaRPr lang="cs-CZ" sz="1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70C0"/>
                </a:solidFill>
              </a:rPr>
              <a:t>Zóny energetického krytí</a:t>
            </a:r>
            <a:endParaRPr lang="cs-CZ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cs-CZ" sz="1400" i="1" dirty="0" smtClean="0"/>
              <a:t>„Zatížení jsou především pohybové činnosti, které vyvolávají změny funkční aktivity organismu.“</a:t>
            </a:r>
          </a:p>
          <a:p>
            <a:pPr algn="just">
              <a:buNone/>
            </a:pPr>
            <a:endParaRPr lang="cs-CZ" sz="1400" i="1" dirty="0" smtClean="0"/>
          </a:p>
          <a:p>
            <a:pPr algn="just">
              <a:buNone/>
            </a:pPr>
            <a:endParaRPr lang="cs-CZ" sz="1400" i="1" dirty="0" smtClean="0"/>
          </a:p>
          <a:p>
            <a:pPr algn="just">
              <a:buNone/>
            </a:pPr>
            <a:r>
              <a:rPr lang="cs-CZ" sz="1400" b="1" dirty="0" smtClean="0"/>
              <a:t>Hlavní ukazatele zatížení: </a:t>
            </a:r>
          </a:p>
          <a:p>
            <a:pPr marL="452628" indent="-342900" algn="just">
              <a:buNone/>
            </a:pPr>
            <a:r>
              <a:rPr lang="cs-CZ" sz="1400" b="1" dirty="0" smtClean="0"/>
              <a:t>a)	Objem  - </a:t>
            </a:r>
            <a:r>
              <a:rPr lang="cs-CZ" sz="1400" dirty="0" smtClean="0"/>
              <a:t>Hlavními ukazateli objemu jsou: </a:t>
            </a:r>
            <a:r>
              <a:rPr lang="cs-CZ" sz="1400" b="1" dirty="0" smtClean="0"/>
              <a:t>délka cviční </a:t>
            </a:r>
            <a:r>
              <a:rPr lang="cs-CZ" sz="1400" dirty="0" smtClean="0"/>
              <a:t>a</a:t>
            </a:r>
            <a:r>
              <a:rPr lang="cs-CZ" sz="1400" b="1" dirty="0" smtClean="0"/>
              <a:t> počet opakování</a:t>
            </a:r>
          </a:p>
          <a:p>
            <a:pPr marL="452628" indent="-342900" algn="just">
              <a:buNone/>
            </a:pPr>
            <a:r>
              <a:rPr lang="cs-CZ" sz="1400" b="1" dirty="0" smtClean="0"/>
              <a:t>b)	Intenzita - </a:t>
            </a:r>
            <a:r>
              <a:rPr lang="cs-CZ" sz="1400" dirty="0" smtClean="0"/>
              <a:t>stupeň úsilí v dané činnosti</a:t>
            </a:r>
            <a:endParaRPr lang="cs-CZ" sz="1400" b="1" dirty="0" smtClean="0"/>
          </a:p>
          <a:p>
            <a:pPr marL="452628" indent="-342900" algn="just">
              <a:buAutoNum type="alphaLcParenR" startAt="2"/>
            </a:pPr>
            <a:endParaRPr lang="cs-CZ" sz="1400" b="1" dirty="0" smtClean="0"/>
          </a:p>
          <a:p>
            <a:pPr marL="452628" indent="-342900" algn="just">
              <a:buNone/>
            </a:pPr>
            <a:endParaRPr lang="cs-CZ" sz="1400" dirty="0" smtClean="0"/>
          </a:p>
          <a:p>
            <a:pPr marL="452628" indent="-342900" algn="just">
              <a:buNone/>
            </a:pPr>
            <a:r>
              <a:rPr lang="cs-CZ" sz="1400" dirty="0" smtClean="0"/>
              <a:t>Pro přesné dávkování tyto dva parametry nejsou dostačující, proto se v konkrétních</a:t>
            </a:r>
          </a:p>
          <a:p>
            <a:pPr marL="452628" indent="-342900" algn="just">
              <a:buNone/>
            </a:pPr>
            <a:r>
              <a:rPr lang="cs-CZ" sz="1400" dirty="0" smtClean="0"/>
              <a:t>podmínkách tréninku udává velikost zatížení následujícími </a:t>
            </a:r>
            <a:r>
              <a:rPr lang="cs-CZ" sz="1400" b="1" dirty="0" smtClean="0"/>
              <a:t>parametry</a:t>
            </a:r>
            <a:r>
              <a:rPr lang="cs-CZ" sz="1400" dirty="0" smtClean="0"/>
              <a:t>:</a:t>
            </a:r>
          </a:p>
          <a:p>
            <a:pPr marL="452628" indent="-342900" algn="just">
              <a:buNone/>
            </a:pPr>
            <a:endParaRPr lang="cs-CZ" sz="1400" b="1" dirty="0" smtClean="0"/>
          </a:p>
          <a:p>
            <a:pPr marL="452628" indent="-342900" algn="just">
              <a:buNone/>
            </a:pPr>
            <a:r>
              <a:rPr lang="cs-CZ" sz="1400" b="1" dirty="0" smtClean="0"/>
              <a:t>1.	Doba trvání cvičení</a:t>
            </a:r>
          </a:p>
          <a:p>
            <a:pPr marL="452628" indent="-342900" algn="just">
              <a:buNone/>
            </a:pPr>
            <a:r>
              <a:rPr lang="cs-CZ" sz="1400" b="1" dirty="0" smtClean="0"/>
              <a:t>2.	Počet opakování cvičení</a:t>
            </a:r>
          </a:p>
          <a:p>
            <a:pPr marL="452628" indent="-342900" algn="just">
              <a:buNone/>
            </a:pPr>
            <a:r>
              <a:rPr lang="cs-CZ" sz="1400" b="1" dirty="0" smtClean="0"/>
              <a:t>3.	Intenzita cvičení</a:t>
            </a:r>
          </a:p>
          <a:p>
            <a:pPr marL="452628" indent="-342900" algn="just">
              <a:buNone/>
            </a:pPr>
            <a:r>
              <a:rPr lang="cs-CZ" sz="1400" b="1" dirty="0" smtClean="0"/>
              <a:t>4.	Interval odpočinku</a:t>
            </a:r>
          </a:p>
          <a:p>
            <a:pPr marL="452628" indent="-342900" algn="just">
              <a:buNone/>
            </a:pPr>
            <a:r>
              <a:rPr lang="cs-CZ" sz="1400" b="1" dirty="0" smtClean="0"/>
              <a:t>5. 	Způsob odpočinku</a:t>
            </a:r>
          </a:p>
          <a:p>
            <a:pPr marL="452628" indent="-342900" algn="just">
              <a:buNone/>
            </a:pPr>
            <a:endParaRPr lang="cs-CZ" sz="1400" b="1" dirty="0" smtClean="0"/>
          </a:p>
          <a:p>
            <a:pPr marL="452628" indent="-342900" algn="just">
              <a:buNone/>
            </a:pPr>
            <a:endParaRPr lang="cs-CZ" sz="1400" b="1" dirty="0" smtClean="0"/>
          </a:p>
          <a:p>
            <a:pPr marL="452628" indent="-342900" algn="just">
              <a:buNone/>
            </a:pPr>
            <a:endParaRPr lang="cs-CZ" sz="1400" b="1" dirty="0" smtClean="0"/>
          </a:p>
          <a:p>
            <a:pPr algn="just">
              <a:buNone/>
            </a:pPr>
            <a:endParaRPr lang="cs-CZ" sz="1400" dirty="0" smtClean="0"/>
          </a:p>
          <a:p>
            <a:pPr algn="just">
              <a:buNone/>
            </a:pPr>
            <a:r>
              <a:rPr lang="cs-CZ" sz="1400" dirty="0" smtClean="0"/>
              <a:t> </a:t>
            </a:r>
            <a:endParaRPr lang="cs-CZ" sz="1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70C0"/>
                </a:solidFill>
              </a:rPr>
              <a:t>Zatížení</a:t>
            </a:r>
            <a:endParaRPr lang="cs-CZ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25658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cs-CZ" sz="1400" b="1" dirty="0" smtClean="0">
                <a:solidFill>
                  <a:srgbClr val="0070C0"/>
                </a:solidFill>
              </a:rPr>
              <a:t>Zotavení</a:t>
            </a:r>
          </a:p>
          <a:p>
            <a:pPr algn="just">
              <a:buNone/>
            </a:pPr>
            <a:endParaRPr lang="cs-CZ" sz="1400" b="1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cs-CZ" sz="1400" dirty="0" smtClean="0"/>
              <a:t>V praxi rozlišujeme 3 typy zotavení:</a:t>
            </a:r>
          </a:p>
          <a:p>
            <a:pPr marL="452628" indent="-342900" algn="just">
              <a:buAutoNum type="arabicPeriod"/>
            </a:pPr>
            <a:r>
              <a:rPr lang="cs-CZ" sz="1400" b="1" dirty="0" smtClean="0"/>
              <a:t>Průběžné </a:t>
            </a:r>
            <a:r>
              <a:rPr lang="cs-CZ" sz="1400" dirty="0" smtClean="0"/>
              <a:t>– probíhá souběžně s tréninkem, jeho rozsah a kvalita závisí na charakteru zatížení. Je charakteristické např. pro </a:t>
            </a:r>
            <a:r>
              <a:rPr lang="cs-CZ" sz="1400" dirty="0" err="1" smtClean="0"/>
              <a:t>resyntézu</a:t>
            </a:r>
            <a:r>
              <a:rPr lang="cs-CZ" sz="1400" dirty="0" smtClean="0"/>
              <a:t> ATP.</a:t>
            </a:r>
          </a:p>
          <a:p>
            <a:pPr marL="452628" indent="-342900" algn="just">
              <a:buAutoNum type="arabicPeriod"/>
            </a:pPr>
            <a:endParaRPr lang="cs-CZ" sz="1400" dirty="0" smtClean="0"/>
          </a:p>
          <a:p>
            <a:pPr marL="452628" indent="-342900" algn="just">
              <a:buAutoNum type="arabicPeriod" startAt="2"/>
            </a:pPr>
            <a:r>
              <a:rPr lang="cs-CZ" sz="1400" b="1" dirty="0" smtClean="0"/>
              <a:t>Bezprostředně po zatížení </a:t>
            </a:r>
            <a:r>
              <a:rPr lang="cs-CZ" sz="1400" dirty="0" smtClean="0"/>
              <a:t>– odpovídá přibližně rychlé fázi zotavných procesů. </a:t>
            </a:r>
          </a:p>
          <a:p>
            <a:pPr marL="452628" indent="-342900" algn="just">
              <a:buAutoNum type="arabicPeriod" startAt="2"/>
            </a:pPr>
            <a:endParaRPr lang="cs-CZ" sz="1400" dirty="0" smtClean="0"/>
          </a:p>
          <a:p>
            <a:pPr marL="452628" indent="-342900" algn="just">
              <a:buAutoNum type="arabicPeriod" startAt="3"/>
            </a:pPr>
            <a:r>
              <a:rPr lang="cs-CZ" sz="1400" b="1" dirty="0" smtClean="0"/>
              <a:t>Dlouhodobé zotavení </a:t>
            </a:r>
            <a:r>
              <a:rPr lang="cs-CZ" sz="1400" dirty="0" smtClean="0"/>
              <a:t>– dokončuje se obnova energetických rezerv. Nedílnou součástí této fáze je projev </a:t>
            </a:r>
            <a:r>
              <a:rPr lang="cs-CZ" sz="1400" dirty="0" err="1" smtClean="0"/>
              <a:t>superkompenzace</a:t>
            </a:r>
            <a:r>
              <a:rPr lang="cs-CZ" sz="1400" dirty="0" smtClean="0"/>
              <a:t> - předzásobení.  </a:t>
            </a:r>
          </a:p>
          <a:p>
            <a:pPr algn="just">
              <a:buNone/>
            </a:pPr>
            <a:r>
              <a:rPr lang="cs-CZ" sz="1400" dirty="0" smtClean="0"/>
              <a:t> </a:t>
            </a:r>
          </a:p>
          <a:p>
            <a:pPr algn="just">
              <a:buNone/>
            </a:pPr>
            <a:r>
              <a:rPr lang="cs-CZ" sz="1400" dirty="0" smtClean="0"/>
              <a:t>	</a:t>
            </a:r>
            <a:r>
              <a:rPr lang="cs-CZ" sz="1400" b="1" dirty="0" smtClean="0"/>
              <a:t>Aktivní odpočinek: </a:t>
            </a:r>
            <a:r>
              <a:rPr lang="cs-CZ" sz="1400" dirty="0" smtClean="0"/>
              <a:t>Svalová činnost, pokud možno odlišná od závodní činnosti a prováděna o přiměřené intenzitě, vyvolává v centrální nervové soustavě impulsy, prostřednictvím  srdečně-cévního a dýchacího systému pomáhají odstraňovat následky únavy a urychlují zotavné procesy.</a:t>
            </a:r>
          </a:p>
          <a:p>
            <a:pPr algn="just">
              <a:buFontTx/>
              <a:buChar char="-"/>
            </a:pPr>
            <a:endParaRPr lang="cs-CZ" sz="14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Základy sportovního tréninku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70C0"/>
                </a:solidFill>
              </a:rPr>
              <a:t>Zotavení</a:t>
            </a:r>
            <a:endParaRPr lang="cs-CZ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2656</TotalTime>
  <Words>3403</Words>
  <Application>Microsoft Office PowerPoint</Application>
  <PresentationFormat>Předvádění na obrazovce (4:3)</PresentationFormat>
  <Paragraphs>630</Paragraphs>
  <Slides>36</Slides>
  <Notes>31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Shluk</vt:lpstr>
      <vt:lpstr>Taekwon-Do ITF  „Základy sportovního tréninku“</vt:lpstr>
      <vt:lpstr>Časový harmonogram</vt:lpstr>
      <vt:lpstr> Zóny energetického krytí</vt:lpstr>
      <vt:lpstr>3. Zóny energetického krytí</vt:lpstr>
      <vt:lpstr>Zóny energetického krytí</vt:lpstr>
      <vt:lpstr>Zóny energetického krytí</vt:lpstr>
      <vt:lpstr>Zóny energetického krytí</vt:lpstr>
      <vt:lpstr>Zatížení</vt:lpstr>
      <vt:lpstr>Zotavení</vt:lpstr>
      <vt:lpstr>Složení sportovního tréninku  Kondiční příprava (silová příprava)</vt:lpstr>
      <vt:lpstr>Složení sportovního tréninku  Kondiční příprava (silová příprava)</vt:lpstr>
      <vt:lpstr>Složení sportovního tréninku  Kondiční příprava (silová příprava)</vt:lpstr>
      <vt:lpstr>Složení sportovního tréninku  Kondiční příprava (silová příprava)</vt:lpstr>
      <vt:lpstr>Složení sportovního tréninku  Kondiční příprava (rychlostní příprava)</vt:lpstr>
      <vt:lpstr>Složení sportovního tréninku  Kondiční příprava (rychlostní příprava)</vt:lpstr>
      <vt:lpstr>Složení sportovního tréninku  Kondiční příprava (rychlostní příprava)</vt:lpstr>
      <vt:lpstr>Složení sportovního tréninku  Kondiční příprava (vytrvalostní příprava)</vt:lpstr>
      <vt:lpstr>Složení sportovního tréninku  Kondiční příprava (vytrvalostní příprava)</vt:lpstr>
      <vt:lpstr>Složení sportovního tréninku  Obratnostní schopnosti</vt:lpstr>
      <vt:lpstr> Složení sportovního tréninku  Obratnostní schopnosti</vt:lpstr>
      <vt:lpstr>Složení sportovního tréninku  Pohyblivost</vt:lpstr>
      <vt:lpstr>Složení sportovního tréninku  Technická příprava</vt:lpstr>
      <vt:lpstr>Složení sportovního tréninku  Taktická příprava</vt:lpstr>
      <vt:lpstr>Složení sportovního tréninku  Psychologická příprava</vt:lpstr>
      <vt:lpstr>Sportovní příprava dětí</vt:lpstr>
      <vt:lpstr>Sportovní příprava dětí</vt:lpstr>
      <vt:lpstr>Snímek 27</vt:lpstr>
      <vt:lpstr>6. Dlouhodobá koncepce sportovního    tréninku</vt:lpstr>
      <vt:lpstr>Dlouhodobá koncepce sportovního     tréninku</vt:lpstr>
      <vt:lpstr>Dlouhodobá koncepce sportovního    tréninku</vt:lpstr>
      <vt:lpstr>Cykly ve sportovním tréninku</vt:lpstr>
      <vt:lpstr>Cykly ve sportovním tréninku</vt:lpstr>
      <vt:lpstr>Cykly ve sportovním tréninku</vt:lpstr>
      <vt:lpstr>Cykly ve sportovním tréninku</vt:lpstr>
      <vt:lpstr>Tréninková jednotka</vt:lpstr>
      <vt:lpstr>Tréninková jednotka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Taekwon-Do ITF Základy sportovního tréninku</dc:title>
  <dc:creator>Vladimír Drescher</dc:creator>
  <cp:lastModifiedBy>Vladimír Drescher</cp:lastModifiedBy>
  <cp:revision>225</cp:revision>
  <dcterms:created xsi:type="dcterms:W3CDTF">2010-11-10T12:41:02Z</dcterms:created>
  <dcterms:modified xsi:type="dcterms:W3CDTF">2010-11-27T22:44:49Z</dcterms:modified>
</cp:coreProperties>
</file>